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71" r:id="rId4"/>
    <p:sldId id="272" r:id="rId5"/>
    <p:sldId id="274" r:id="rId6"/>
    <p:sldId id="273" r:id="rId7"/>
    <p:sldId id="275" r:id="rId8"/>
    <p:sldId id="277" r:id="rId9"/>
    <p:sldId id="278" r:id="rId10"/>
    <p:sldId id="276" r:id="rId11"/>
    <p:sldId id="279" r:id="rId12"/>
    <p:sldId id="281" r:id="rId13"/>
    <p:sldId id="282" r:id="rId14"/>
    <p:sldId id="283" r:id="rId15"/>
    <p:sldId id="285" r:id="rId16"/>
    <p:sldId id="260" r:id="rId17"/>
    <p:sldId id="263" r:id="rId18"/>
    <p:sldId id="264" r:id="rId19"/>
    <p:sldId id="261" r:id="rId20"/>
    <p:sldId id="262" r:id="rId21"/>
    <p:sldId id="266" r:id="rId22"/>
    <p:sldId id="267" r:id="rId23"/>
    <p:sldId id="269" r:id="rId24"/>
    <p:sldId id="268" r:id="rId25"/>
    <p:sldId id="27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012" autoAdjust="0"/>
    <p:restoredTop sz="94660"/>
  </p:normalViewPr>
  <p:slideViewPr>
    <p:cSldViewPr snapToGrid="0">
      <p:cViewPr>
        <p:scale>
          <a:sx n="80" d="100"/>
          <a:sy n="80" d="100"/>
        </p:scale>
        <p:origin x="30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52D75-F3D7-4E58-91D7-9821697CF42A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C585A-F9B4-49F5-9EB2-069F86A6E6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114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84C02-9106-4348-BBEF-55D3D11159A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269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2283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601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59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853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318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975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62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183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073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702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4817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CDF5B-B4CC-4271-B047-E8A308545907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0DD67-69D4-4524-B287-E074A58297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298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23" Type="http://schemas.openxmlformats.org/officeDocument/2006/relationships/image" Target="../media/image53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1" y="2340077"/>
            <a:ext cx="11802532" cy="3186744"/>
          </a:xfrm>
        </p:spPr>
        <p:txBody>
          <a:bodyPr>
            <a:noAutofit/>
          </a:bodyPr>
          <a:lstStyle/>
          <a:p>
            <a:r>
              <a:rPr lang="ru-RU" sz="3600" b="1" dirty="0"/>
              <a:t>Краснянский М.Н., Молоткова Н.В</a:t>
            </a:r>
            <a:r>
              <a:rPr lang="ru-RU" sz="3600" b="1" dirty="0" smtClean="0"/>
              <a:t>.,</a:t>
            </a:r>
            <a:br>
              <a:rPr lang="ru-RU" sz="3600" b="1" dirty="0" smtClean="0"/>
            </a:br>
            <a:r>
              <a:rPr lang="ru-RU" sz="3600" b="1" dirty="0" smtClean="0"/>
              <a:t>Калинин </a:t>
            </a:r>
            <a:r>
              <a:rPr lang="ru-RU" sz="3600" b="1" dirty="0"/>
              <a:t>В.Ф., Козачек А.В.</a:t>
            </a: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600" b="1" dirty="0" smtClean="0">
                <a:latin typeface="+mn-lt"/>
              </a:rPr>
              <a:t>«</a:t>
            </a:r>
            <a:r>
              <a:rPr lang="ru-RU" sz="3600" b="1" dirty="0">
                <a:latin typeface="+mn-lt"/>
              </a:rPr>
              <a:t>НАУЧНО-ОБРАЗОВАТЕЛЬНЫЙ КОНСОРЦИУМ</a:t>
            </a:r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r>
              <a:rPr lang="ru-RU" sz="3600" b="1" dirty="0">
                <a:latin typeface="+mn-lt"/>
              </a:rPr>
              <a:t>«ВЕРНАДСКИЙ – ТАМБОВСКАЯ ОБЛАСТЬ»:</a:t>
            </a:r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r>
              <a:rPr lang="ru-RU" sz="3600" b="1" dirty="0">
                <a:latin typeface="+mn-lt"/>
              </a:rPr>
              <a:t>ОБЛАСТЬ ВЗАИМОДЕЙСТВИЯ</a:t>
            </a:r>
            <a:r>
              <a:rPr lang="ru-RU" sz="3600" dirty="0">
                <a:latin typeface="+mn-lt"/>
              </a:rPr>
              <a:t/>
            </a:r>
            <a:br>
              <a:rPr lang="ru-RU" sz="3600" dirty="0">
                <a:latin typeface="+mn-lt"/>
              </a:rPr>
            </a:br>
            <a:r>
              <a:rPr lang="ru-RU" sz="3600" b="1" dirty="0">
                <a:latin typeface="+mn-lt"/>
              </a:rPr>
              <a:t>И СТРАТЕГИЧЕСКИЕ ПРИОРИТЕТЫ»</a:t>
            </a:r>
            <a:endParaRPr lang="ru-RU" sz="36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958620"/>
            <a:ext cx="9144000" cy="626533"/>
          </a:xfrm>
        </p:spPr>
        <p:txBody>
          <a:bodyPr/>
          <a:lstStyle/>
          <a:p>
            <a:r>
              <a:rPr lang="ru-RU" b="1" dirty="0"/>
              <a:t>Доклад на круглом столе в Доме кино, 2 марта 2020 </a:t>
            </a:r>
            <a:r>
              <a:rPr lang="ru-RU" b="1" dirty="0" smtClean="0"/>
              <a:t>года</a:t>
            </a:r>
          </a:p>
          <a:p>
            <a:endParaRPr lang="ru-RU" b="1" dirty="0"/>
          </a:p>
          <a:p>
            <a:endParaRPr lang="ru-RU" dirty="0"/>
          </a:p>
        </p:txBody>
      </p:sp>
      <p:pic>
        <p:nvPicPr>
          <p:cNvPr id="4" name="Picture 2" descr="C:\Users\Romsau\Desktop\МГУ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36" y="336406"/>
            <a:ext cx="1898190" cy="187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55565" t="30537" r="26532" b="38782"/>
          <a:stretch/>
        </p:blipFill>
        <p:spPr>
          <a:xfrm>
            <a:off x="177801" y="140486"/>
            <a:ext cx="2143432" cy="2066193"/>
          </a:xfrm>
          <a:prstGeom prst="rect">
            <a:avLst/>
          </a:prstGeom>
        </p:spPr>
      </p:pic>
      <p:pic>
        <p:nvPicPr>
          <p:cNvPr id="1026" name="Picture 2" descr="http://atuniversities.ru/wp-content/uploads/str_vus/logo/TambovGT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412" y="444971"/>
            <a:ext cx="2482077" cy="1679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a/ac/Coat_of_arms_of_Tambov_Oblast.svg/1200px-Coat_of_arms_of_Tambov_Oblast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45" y="253904"/>
            <a:ext cx="1390539" cy="1870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fuv.ru/wp-content/uploads/2016/06/1111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79" r="69014" b="59474"/>
          <a:stretch/>
        </p:blipFill>
        <p:spPr bwMode="auto">
          <a:xfrm>
            <a:off x="6585873" y="357534"/>
            <a:ext cx="2211437" cy="1849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2002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46" name="Picture 2" descr="G:\Ассоциация Вернадского\Консорциум Вернадского\Фотографии с Консорциума Вернадского\p1dh132lefa7mvli34qebrk2p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555" y="178129"/>
            <a:ext cx="8684821" cy="6513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171" name="Picture 3" descr="G:\Ассоциация Вернадского\Консорциум Вернадского\Фотографии с Консорциума Вернадского\p1dh139lmc1ost1i0n1eev6c51suo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4410" y="240753"/>
            <a:ext cx="9496301" cy="63303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194" name="Picture 2" descr="G:\Ассоциация Вернадского\Консорциум Вернадского\Фотографии с Консорциума Вернадского\20190417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983" y="463138"/>
            <a:ext cx="11761247" cy="5949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218" name="Picture 2" descr="G:\Ассоциация Вернадского\Консорциум Вернадского\Фотографии с Консорциума Вернадского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92" y="234702"/>
            <a:ext cx="9601756" cy="6386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2290" name="Picture 2" descr="G:\Ассоциация Вернадского\Консорциум Вернадского\Фотографии с Консорциума Вернадского\Вернадский В,И. - 1000 гривен ,банкно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784" y="204189"/>
            <a:ext cx="9615550" cy="6410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1266" name="Picture 2" descr="G:\Ассоциация Вернадского\Консорциум Вернадского\Фотографии с Консорциума Вернадского\vernadsky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094" y="380010"/>
            <a:ext cx="11186392" cy="6115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955" y="-18256"/>
            <a:ext cx="11533239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</a:rPr>
              <a:t>Направления и механизмы реализации программы</a:t>
            </a:r>
            <a:br>
              <a:rPr lang="ru-RU" sz="3600" b="1" dirty="0" smtClean="0">
                <a:latin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</a:rPr>
              <a:t>«Вернадский»  в регионах РФ</a:t>
            </a:r>
            <a:endParaRPr lang="ru-RU" sz="3600" b="1" dirty="0">
              <a:latin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7878" y="1124744"/>
            <a:ext cx="3411006" cy="1271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1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экология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48644" y="1146042"/>
            <a:ext cx="3411006" cy="1271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ресурсы и рациональное природопользование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57878" y="2723691"/>
            <a:ext cx="3411006" cy="1271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3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анализа больших массивов данных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отраслях знаний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48644" y="2721663"/>
            <a:ext cx="3411006" cy="1271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4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Учебно-научные программы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довузовского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вузовского и послевузовского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328" y="4019835"/>
            <a:ext cx="121446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Механизмы реализации</a:t>
            </a:r>
            <a:r>
              <a:rPr lang="ru-RU" sz="2200" dirty="0" smtClean="0"/>
              <a:t>:  </a:t>
            </a:r>
            <a:endParaRPr lang="ru-RU" sz="2200" dirty="0"/>
          </a:p>
          <a:p>
            <a:pPr marL="285750" indent="-285750">
              <a:buFontTx/>
              <a:buChar char="-"/>
            </a:pPr>
            <a:r>
              <a:rPr lang="ru-RU" sz="2200" dirty="0" smtClean="0"/>
              <a:t>создание совместных кафедр; </a:t>
            </a:r>
          </a:p>
          <a:p>
            <a:pPr marL="285750" indent="-285750">
              <a:buFontTx/>
              <a:buChar char="-"/>
            </a:pPr>
            <a:r>
              <a:rPr lang="ru-RU" sz="2200" dirty="0" smtClean="0"/>
              <a:t>создание лабораторий </a:t>
            </a:r>
            <a:r>
              <a:rPr lang="ru-RU" sz="2200" dirty="0"/>
              <a:t>и центров коллективного </a:t>
            </a:r>
            <a:r>
              <a:rPr lang="ru-RU" sz="2200" dirty="0" smtClean="0"/>
              <a:t>пользования;</a:t>
            </a:r>
          </a:p>
          <a:p>
            <a:pPr marL="285750" indent="-285750">
              <a:buFontTx/>
              <a:buChar char="-"/>
            </a:pPr>
            <a:r>
              <a:rPr lang="ru-RU" sz="2200" dirty="0" smtClean="0"/>
              <a:t>повышение квалификации и переподготовка преподавательского состава; </a:t>
            </a:r>
          </a:p>
          <a:p>
            <a:pPr marL="285750" indent="-285750">
              <a:buFontTx/>
              <a:buChar char="-"/>
            </a:pPr>
            <a:r>
              <a:rPr lang="ru-RU" sz="2200" dirty="0" smtClean="0"/>
              <a:t>формирование региональных центров непрерывной подготовки кадров;</a:t>
            </a:r>
          </a:p>
          <a:p>
            <a:pPr marL="285750" indent="-285750">
              <a:buFontTx/>
              <a:buChar char="-"/>
            </a:pPr>
            <a:r>
              <a:rPr lang="ru-RU" sz="2200" dirty="0" smtClean="0"/>
              <a:t>формирование региональных ресурсных центров по работе с талантливой молодежью;</a:t>
            </a:r>
          </a:p>
          <a:p>
            <a:pPr marL="285750" indent="-285750">
              <a:buFontTx/>
              <a:buChar char="-"/>
            </a:pPr>
            <a:r>
              <a:rPr lang="ru-RU" sz="2200" dirty="0" smtClean="0"/>
              <a:t>расширение контактов </a:t>
            </a:r>
            <a:r>
              <a:rPr lang="ru-RU" sz="2200" dirty="0"/>
              <a:t>экологов, биологов, геологов, инженеров по отраслям на всероссийском уровне на базе специальных Национальных </a:t>
            </a:r>
            <a:r>
              <a:rPr lang="ru-RU" sz="2200" dirty="0" smtClean="0"/>
              <a:t>конференций</a:t>
            </a:r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383324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3625" y="446318"/>
            <a:ext cx="11552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МУЗЕЙ-УСАДЬБА В.И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ВЕРНАДСКОГО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ТАМБОВСКОЙ ОБЛАСТИ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radiodk.ru/wp-content/uploads/2014/08/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76" y="1646647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07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80113" y="446318"/>
            <a:ext cx="33963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ПАМЯТНИК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В.И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ВЕРНАДСКОМУ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ТАМБОВСКОЙ ОБЛАСТИ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самый большой памятник великому ученому в России и мире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G:\Неперекачанное\Козачек\Ассоциация Вернадского\Конференция в Крыму\Памятники Вернадскому\p1bi63bge6o351f598jfh201je37.jpg"/>
          <p:cNvPicPr>
            <a:picLocks noChangeAspect="1" noChangeArrowheads="1"/>
          </p:cNvPicPr>
          <p:nvPr/>
        </p:nvPicPr>
        <p:blipFill>
          <a:blip r:embed="rId2" cstate="print"/>
          <a:srcRect l="25468" r="26926"/>
          <a:stretch>
            <a:fillRect/>
          </a:stretch>
        </p:blipFill>
        <p:spPr bwMode="auto">
          <a:xfrm>
            <a:off x="7792514" y="855023"/>
            <a:ext cx="4056887" cy="5682952"/>
          </a:xfrm>
          <a:prstGeom prst="rect">
            <a:avLst/>
          </a:prstGeom>
          <a:noFill/>
        </p:spPr>
      </p:pic>
      <p:pic>
        <p:nvPicPr>
          <p:cNvPr id="10242" name="Picture 2" descr="G:\Ассоциация Вернадского\Консорциум Вернадского\Фотографии с Консорциума Вернадского\pamatnik-tamb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029" y="820385"/>
            <a:ext cx="3849709" cy="5787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4380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/>
          <a:srcRect l="4878" t="24781" r="7317" b="8945"/>
          <a:stretch/>
        </p:blipFill>
        <p:spPr>
          <a:xfrm>
            <a:off x="1631504" y="1828824"/>
            <a:ext cx="8928993" cy="36884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2" t="10277"/>
          <a:stretch/>
        </p:blipFill>
        <p:spPr>
          <a:xfrm>
            <a:off x="1631504" y="5355266"/>
            <a:ext cx="2304256" cy="14581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26" y="5311800"/>
            <a:ext cx="2669471" cy="150157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517232"/>
            <a:ext cx="1728192" cy="12961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3625" y="446318"/>
            <a:ext cx="11552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latin typeface="Times New Roman" pitchFamily="18" charset="0"/>
                <a:cs typeface="Times New Roman" pitchFamily="18" charset="0"/>
              </a:rPr>
              <a:t>конференции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В.И. ВЕРНАДСКОГО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ТАМБОВСКОЙ ОБЛАСТИ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8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msu.ru/upload/iblock/a3d/20180426_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284625"/>
            <a:ext cx="6996983" cy="4664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X</a:t>
            </a:r>
            <a:r>
              <a:rPr lang="en-US" b="1" dirty="0" smtClean="0"/>
              <a:t>I</a:t>
            </a:r>
            <a:r>
              <a:rPr lang="ru-RU" b="1" dirty="0" smtClean="0"/>
              <a:t> </a:t>
            </a:r>
            <a:r>
              <a:rPr lang="ru-RU" b="1" dirty="0"/>
              <a:t>Съезд Российского С</a:t>
            </a:r>
            <a:r>
              <a:rPr lang="ru-RU" b="1" dirty="0" smtClean="0"/>
              <a:t>оюза ректоров</a:t>
            </a:r>
            <a:r>
              <a:rPr lang="en-US" b="1" dirty="0" smtClean="0"/>
              <a:t>,</a:t>
            </a:r>
            <a:br>
              <a:rPr lang="en-US" b="1" dirty="0" smtClean="0"/>
            </a:br>
            <a:r>
              <a:rPr lang="ru-RU" sz="2400" b="1" i="1" dirty="0"/>
              <a:t>г. </a:t>
            </a:r>
            <a:r>
              <a:rPr lang="ru-RU" sz="2400" b="1" i="1" dirty="0" smtClean="0"/>
              <a:t>Санкт-Петербург, 26 апреля 2018 года</a:t>
            </a:r>
            <a:endParaRPr lang="ru-RU" sz="2800" b="1" i="1" dirty="0"/>
          </a:p>
        </p:txBody>
      </p:sp>
      <p:pic>
        <p:nvPicPr>
          <p:cNvPr id="1026" name="Picture 2" descr="https://www.msu.ru/upload/iblock/310/20180426_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84784"/>
            <a:ext cx="4793995" cy="3189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msu.ru/upload/iblock/4e8/20180426_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57" y="3254176"/>
            <a:ext cx="4260640" cy="2840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E7955-9626-4F88-B46A-7461944F875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4680" y="6138932"/>
            <a:ext cx="1221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 решении Съезда отмечается целесообразность разработки программы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создания </a:t>
            </a:r>
            <a:r>
              <a:rPr lang="ru-RU" sz="2000" b="1" dirty="0">
                <a:solidFill>
                  <a:srgbClr val="002060"/>
                </a:solidFill>
              </a:rPr>
              <a:t>научно-образовательных консорциумов российских вузов «Вернадский»</a:t>
            </a:r>
          </a:p>
        </p:txBody>
      </p:sp>
    </p:spTree>
    <p:extLst>
      <p:ext uri="{BB962C8B-B14F-4D97-AF65-F5344CB8AC3E}">
        <p14:creationId xmlns="" xmlns:p14="http://schemas.microsoft.com/office/powerpoint/2010/main" val="85149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142" y="275303"/>
            <a:ext cx="5681891" cy="6322049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/>
              <a:t>ЦЕЛИ </a:t>
            </a:r>
            <a:r>
              <a:rPr lang="ru-RU" sz="3600" b="1" dirty="0" smtClean="0"/>
              <a:t>АССОЦИАЦИИ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/>
              <a:t>«ОБЪЕДИНЕННЫЙ УНИВЕРСИТЕТ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/>
              <a:t>ИМЕНИ В.И. ВЕРНАДСКОГО»</a:t>
            </a:r>
            <a:endParaRPr lang="ru-RU" sz="3600" b="1" dirty="0"/>
          </a:p>
          <a:p>
            <a:pPr marL="0" indent="0">
              <a:buNone/>
            </a:pPr>
            <a:r>
              <a:rPr lang="ru-RU" sz="1800" b="1" dirty="0"/>
              <a:t>Ассоциация создана в 2004 г. в целях:</a:t>
            </a:r>
          </a:p>
          <a:p>
            <a:pPr marL="0" indent="0">
              <a:buFontTx/>
              <a:buChar char="-"/>
            </a:pPr>
            <a:r>
              <a:rPr lang="ru-RU" sz="1800" b="1" dirty="0"/>
              <a:t> консолидации научно-инновационного, образовательного и социального потенциалов;</a:t>
            </a:r>
          </a:p>
          <a:p>
            <a:pPr marL="0" indent="0">
              <a:buFontTx/>
              <a:buChar char="-"/>
            </a:pPr>
            <a:r>
              <a:rPr lang="ru-RU" sz="1800" b="1" dirty="0"/>
              <a:t> увеличения реального вклада в духовно-культурное, социально-экономическое развитие страны и регионов;</a:t>
            </a:r>
          </a:p>
          <a:p>
            <a:pPr marL="0" indent="0">
              <a:buFontTx/>
              <a:buChar char="-"/>
            </a:pPr>
            <a:r>
              <a:rPr lang="ru-RU" sz="1800" b="1" dirty="0"/>
              <a:t> повышения эффективности и конкурентоспособности национальной и региональной экономики;</a:t>
            </a:r>
          </a:p>
          <a:p>
            <a:pPr marL="0" indent="0">
              <a:buFontTx/>
              <a:buChar char="-"/>
            </a:pPr>
            <a:r>
              <a:rPr lang="ru-RU" sz="1800" b="1" dirty="0"/>
              <a:t> поддержки профессионального образования и науки;</a:t>
            </a:r>
          </a:p>
          <a:p>
            <a:pPr marL="0" indent="0">
              <a:buFontTx/>
              <a:buChar char="-"/>
            </a:pPr>
            <a:r>
              <a:rPr lang="ru-RU" sz="1800" b="1" dirty="0"/>
              <a:t> повышения эффективности научных и научно-педагогических кадров;</a:t>
            </a:r>
          </a:p>
          <a:p>
            <a:pPr marL="0" indent="0">
              <a:buFontTx/>
              <a:buChar char="-"/>
            </a:pPr>
            <a:r>
              <a:rPr lang="ru-RU" sz="1800" b="1" dirty="0"/>
              <a:t> участия в российских и международных научных, образовательных и социальных проектах.</a:t>
            </a:r>
          </a:p>
        </p:txBody>
      </p:sp>
      <p:pic>
        <p:nvPicPr>
          <p:cNvPr id="5" name="Picture 30" descr="http://press.tstu.ru/photo/Fotogalereya/God_ecologii/p1b8evj4td11vu17dk12lmfdl1hf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551" y="1340733"/>
            <a:ext cx="1714743" cy="1143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http://press.tstu.ru/photo/Fotogalereya/God_ecologii/p1b8evj4trhdm2n91t391fv11hcd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32" y="1354682"/>
            <a:ext cx="1476280" cy="984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press.tstu.ru/photo/Fotogalereya/God_ecologii/p1b8evj4tff1vltq9u3r94udv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339" y="275303"/>
            <a:ext cx="1663981" cy="11093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press.tstu.ru/photo/Fotogalereya/God_ecologii/p1b8evj4td94h1feueeg1i9215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37" y="275303"/>
            <a:ext cx="1682954" cy="1122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press.tstu.ru/photo/Fotogalereya/God_ecologii/p1b8evj4tc1mvhojdsq7emn1lhn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49" y="344072"/>
            <a:ext cx="909748" cy="13648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http://press.tstu.ru/photo/Fotogalereya/God_ecologii/p1b8evj4tm1puk1itp1s199ud1fe21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714" y="392129"/>
            <a:ext cx="1313364" cy="875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http://press.tstu.ru/photo/Fotogalereya/God_ecologii/p1b8evj4tn1t7o106u1ehd1u8t15661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15" y="1142692"/>
            <a:ext cx="1560982" cy="1040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http://press.tstu.ru/photo/Fotogalereya/God_ecologii/p1b8evj4trh19ptr1enfvqk1jmk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080" y="1118927"/>
            <a:ext cx="1685377" cy="1123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press.tstu.ru/photo/Fotogalereya/155letVernadskiy/p1c7e9c319dh8brr1h79a51lb3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534" y="3748014"/>
            <a:ext cx="1854896" cy="1236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press.tstu.ru/photo/Fotogalereya/155letVernadskiy/p1c7e9c3111re7fql1ktd19cb1ogr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545044" y="3150197"/>
            <a:ext cx="1639875" cy="1093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press.tstu.ru/photo/Fotogalereya/155letVernadskiy/p1c7e9c312186t1cqh1rnd1rvu18ak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534" y="2327015"/>
            <a:ext cx="1846573" cy="1231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press.tstu.ru/photo/Fotogalereya/155letVernadskiy/p1c7e9c31617d294a67u6a418bbd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299" y="2450054"/>
            <a:ext cx="1996030" cy="1330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press.tstu.ru/photo/Fotogalereya/155letVernadskiy/p1c7e9c31c1kdj321eu21m7l1dmop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089" y="3516528"/>
            <a:ext cx="1784437" cy="1189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press.tstu.ru/photo/Fotogalereya/155letVernadskiy/p1c7ees8721cbb24q15l5qf213p9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155" y="3780740"/>
            <a:ext cx="1751962" cy="1167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http://press.tstu.ru/photo/Fotogalereya/VernadChtenia2019/p1d5ol8r0alv180muk8r1p15be1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45" y="4841345"/>
            <a:ext cx="1506600" cy="100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8" descr="http://press.tstu.ru/photo/Fotogalereya/VernadChtenia2019/p1d5ol8r0g10qik4ur0b11d7133l2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78" y="4841345"/>
            <a:ext cx="1506600" cy="100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0" descr="http://press.tstu.ru/photo/Fotogalereya/VernadChtenia2019/p1d5p22agb1f80fe7alfl241i0cd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46" y="4841345"/>
            <a:ext cx="1531486" cy="100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2" descr="http://press.tstu.ru/photo/Fotogalereya/VernadChtenia2019/p1d5p22agb1a4sdfuk9t99ti6uc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098" y="5633433"/>
            <a:ext cx="1524000" cy="1004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http://press.tstu.ru/photo/Fotogalereya/VernadChtenia2019/p1d5ol8r011bqdnrj5g4hptb374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08" y="5781161"/>
            <a:ext cx="1506600" cy="100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http://press.tstu.ru/photo/Fotogalereya/VernadChtenia2019/p1d5ol8r051abvh2n1mmi1p6it0k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617" y="5777449"/>
            <a:ext cx="1506600" cy="100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4" descr="http://press.tstu.ru/photo/Fotogalereya/VernadChtenia2019/p1d5ol8r02513n8u1vt1ng3199k9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81" y="5705441"/>
            <a:ext cx="1508400" cy="100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http://press.tstu.ru/photo/Fotogalereya/VernadChtenia2019/p1d5ol8r038g3me1fvo115v3qcc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237" y="4913353"/>
            <a:ext cx="1506600" cy="100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617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259" y="287338"/>
            <a:ext cx="11149780" cy="1449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>
                <a:latin typeface="+mn-lt"/>
              </a:rPr>
              <a:t>Тамбовская область — агропромышленный регион</a:t>
            </a:r>
            <a:r>
              <a:rPr lang="ru-RU" sz="3600" b="1" dirty="0" smtClean="0">
                <a:latin typeface="+mn-lt"/>
              </a:rPr>
              <a:t>.</a:t>
            </a:r>
            <a:br>
              <a:rPr lang="ru-RU" sz="3600" b="1" dirty="0" smtClean="0">
                <a:latin typeface="+mn-lt"/>
              </a:rPr>
            </a:br>
            <a:r>
              <a:rPr lang="ru-RU" sz="3600" b="1" dirty="0">
                <a:latin typeface="+mn-lt"/>
              </a:rPr>
              <a:t>Девиз: «экологически чистое производство  — чистая страна».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355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1" t="23801" r="20888" b="11397"/>
          <a:stretch>
            <a:fillRect/>
          </a:stretch>
        </p:blipFill>
        <p:spPr bwMode="auto">
          <a:xfrm>
            <a:off x="1474788" y="1819275"/>
            <a:ext cx="9488487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521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5471" y="265472"/>
            <a:ext cx="11926529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Стороны выражают намерение сотрудничать по ряду направлений, ориентированных на социально-экономическое развитие региона, в том числе: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solidFill>
                  <a:srgbClr val="333333"/>
                </a:solidFill>
                <a:ea typeface="Calibri" panose="020F0502020204030204" pitchFamily="34" charset="0"/>
              </a:rPr>
              <a:t>1)</a:t>
            </a:r>
            <a:r>
              <a:rPr lang="ru-RU" sz="2400" dirty="0" smtClean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в области фундаментальных и прикладных научных исследований с целью развития региона, при создании и реализации совместных образовательных программ подготовки высококвалифицированных кадров для региона, 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solidFill>
                  <a:srgbClr val="333333"/>
                </a:solidFill>
                <a:ea typeface="Calibri" panose="020F0502020204030204" pitchFamily="34" charset="0"/>
              </a:rPr>
              <a:t>2) </a:t>
            </a:r>
            <a:r>
              <a:rPr lang="ru-RU" sz="2400" dirty="0" smtClean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в сфере поддержки талантливой молодежи, проведения профессиональных конкурсов и проектных олимпиад: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solidFill>
                  <a:srgbClr val="333333"/>
                </a:solidFill>
                <a:ea typeface="Calibri" panose="020F0502020204030204" pitchFamily="34" charset="0"/>
              </a:rPr>
              <a:t>3)</a:t>
            </a:r>
            <a:r>
              <a:rPr lang="ru-RU" sz="2400" dirty="0" smtClean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в разработке программ дополнительного образования, повышения квалификации и переподготовки научно-педагогических кадров и руководителей образовательных организаций;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solidFill>
                  <a:srgbClr val="333333"/>
                </a:solidFill>
                <a:ea typeface="Calibri" panose="020F0502020204030204" pitchFamily="34" charset="0"/>
              </a:rPr>
              <a:t>4)</a:t>
            </a:r>
            <a:r>
              <a:rPr lang="ru-RU" sz="2400" dirty="0" smtClean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в обновлении образовательных программ региональных вузов с учетом требований цифровой экономики и потребностей регионального рынка труда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и др.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3527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5471" y="265472"/>
            <a:ext cx="11926529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Реализованные проекты дорожной карты по реализации мероприятий Научно-образовательного консорциума «Вернадский – Тамбовская область»:</a:t>
            </a:r>
          </a:p>
          <a:p>
            <a:pPr fontAlgn="base">
              <a:spcBef>
                <a:spcPts val="600"/>
              </a:spcBef>
            </a:pPr>
            <a:r>
              <a:rPr lang="ru-RU" sz="2400" dirty="0" smtClean="0"/>
              <a:t>- НИР «Теоретические основы моделирования процесса хранения больших массивов данных при исследовании (анализе и синтезе) структуры организационно-технических систем на основе адаптации к неравномерности распределения их элементов» для Центра Национальной технологической инициативы по технологиям хранения и анализа больших данных;</a:t>
            </a:r>
          </a:p>
          <a:p>
            <a:pPr>
              <a:spcBef>
                <a:spcPts val="600"/>
              </a:spcBef>
            </a:pPr>
            <a:r>
              <a:rPr lang="ru-RU" sz="2400" dirty="0" smtClean="0"/>
              <a:t>- Реализация проекта «Гибридные сорбционные системы на основе </a:t>
            </a:r>
            <a:r>
              <a:rPr lang="ru-RU" sz="2400" dirty="0" err="1" smtClean="0"/>
              <a:t>графеновых</a:t>
            </a:r>
            <a:r>
              <a:rPr lang="ru-RU" sz="2400" dirty="0" smtClean="0"/>
              <a:t> </a:t>
            </a:r>
            <a:r>
              <a:rPr lang="ru-RU" sz="2400" dirty="0" err="1" smtClean="0"/>
              <a:t>наноструктур</a:t>
            </a:r>
            <a:r>
              <a:rPr lang="ru-RU" sz="2400" dirty="0" smtClean="0"/>
              <a:t> для комплексного удаления высокотоксичных </a:t>
            </a:r>
            <a:r>
              <a:rPr lang="ru-RU" sz="2400" dirty="0" err="1" smtClean="0"/>
              <a:t>поллютантов</a:t>
            </a:r>
            <a:r>
              <a:rPr lang="ru-RU" sz="2400" dirty="0" smtClean="0"/>
              <a:t> (тяжелых металлов, радионуклидов) в процессах очистки техногенных водных сред»;</a:t>
            </a:r>
          </a:p>
          <a:p>
            <a:pPr fontAlgn="base">
              <a:spcBef>
                <a:spcPts val="600"/>
              </a:spcBef>
            </a:pPr>
            <a:r>
              <a:rPr lang="ru-RU" sz="2400" dirty="0" smtClean="0"/>
              <a:t>- Реализация проекта «Разработка нового поколения многоцелевых пластичных смазок для использования в условиях Арктики и Крайнего Севера с применением противоизносных присадок на основе </a:t>
            </a:r>
            <a:r>
              <a:rPr lang="ru-RU" sz="2400" dirty="0" err="1" smtClean="0"/>
              <a:t>графена</a:t>
            </a:r>
            <a:r>
              <a:rPr lang="ru-RU" sz="2400" dirty="0" smtClean="0"/>
              <a:t>»;</a:t>
            </a:r>
          </a:p>
          <a:p>
            <a:pPr fontAlgn="base">
              <a:spcBef>
                <a:spcPts val="600"/>
              </a:spcBef>
            </a:pPr>
            <a:r>
              <a:rPr lang="ru-RU" sz="2400" dirty="0" smtClean="0"/>
              <a:t>- Организация и проведение Международной научно-практической конференции вузов и предприятий в сфере </a:t>
            </a:r>
            <a:r>
              <a:rPr lang="ru-RU" sz="2400" dirty="0" err="1" smtClean="0"/>
              <a:t>нанотехнологий</a:t>
            </a:r>
            <a:r>
              <a:rPr lang="ru-RU" sz="2400" dirty="0" smtClean="0"/>
              <a:t> «</a:t>
            </a:r>
            <a:r>
              <a:rPr lang="ru-RU" sz="2400" dirty="0" err="1" smtClean="0"/>
              <a:t>Графен</a:t>
            </a:r>
            <a:r>
              <a:rPr lang="ru-RU" sz="2400" dirty="0" smtClean="0"/>
              <a:t> и родственные структуры: синтез, производство и применение».</a:t>
            </a:r>
          </a:p>
          <a:p>
            <a:endParaRPr lang="ru-RU" sz="2400" b="1" dirty="0">
              <a:solidFill>
                <a:srgbClr val="333333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70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4658" t="28534" r="13593" b="7163"/>
          <a:stretch>
            <a:fillRect/>
          </a:stretch>
        </p:blipFill>
        <p:spPr bwMode="auto">
          <a:xfrm>
            <a:off x="589158" y="154381"/>
            <a:ext cx="11369294" cy="636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21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5388" y="2184093"/>
            <a:ext cx="8413955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+mn-lt"/>
              </a:rPr>
              <a:t>СПАСИБО ЗА ВНИМАНИЕ!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957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0389" y="312542"/>
            <a:ext cx="5402278" cy="61722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3200" b="1" dirty="0">
                <a:latin typeface="+mn-lt"/>
              </a:rPr>
              <a:t>ЦИТАТА ИЗ СТЕНОГРАММЫ ЗАСЕДАНИЯ ГОССОВЕТА РФ ПО НАУКЕ И ОБРАЗОВАНИЮ</a:t>
            </a:r>
            <a:br>
              <a:rPr lang="ru-RU" sz="3200" b="1" dirty="0">
                <a:latin typeface="+mn-lt"/>
              </a:rPr>
            </a:b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/>
              <a:t>«</a:t>
            </a:r>
            <a:r>
              <a:rPr lang="ru-RU" sz="1400" b="1" dirty="0"/>
              <a:t>В.А. Садовничий:</a:t>
            </a:r>
            <a:r>
              <a:rPr lang="ru-RU" sz="1400" dirty="0"/>
              <a:t> </a:t>
            </a:r>
            <a:r>
              <a:rPr lang="ru-RU" sz="1400" i="1" dirty="0"/>
              <a:t>Спасибо, Владимир Владимирович.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Я хотел предложить один проект, который был принят в Вашем присутствии в Санкт-Петербурге на XI съезде Союза ректоров, на котором присутствовали все ректоры России. Речь идёт о проекте «Вернадский».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И</a:t>
            </a:r>
            <a:r>
              <a:rPr lang="ru-RU" sz="1400" i="1" dirty="0"/>
              <a:t>, собственно, идея «Вернадского» состоит в том, чтобы потенциал этот, вектор направить в регионы и попробовать интегрировать возможности регионов и те возможности, которые уже есть, достигнуты в ведущих университетах.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И</a:t>
            </a:r>
            <a:r>
              <a:rPr lang="ru-RU" sz="1400" i="1" dirty="0"/>
              <a:t> эту программу «Вернадский» мы начали реализовывать.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/>
              <a:t/>
            </a:r>
            <a:br>
              <a:rPr lang="ru-RU" sz="1400" i="1" dirty="0"/>
            </a:br>
            <a:r>
              <a:rPr lang="ru-RU" sz="1400" i="1" dirty="0" smtClean="0"/>
              <a:t>На</a:t>
            </a:r>
            <a:r>
              <a:rPr lang="ru-RU" sz="1400" i="1" dirty="0"/>
              <a:t> сегодняшний день подписано 11 соглашений с регионами, подписали только губернаторы</a:t>
            </a:r>
            <a:r>
              <a:rPr lang="ru-RU" sz="1400" i="1" dirty="0" smtClean="0"/>
              <a:t>.</a:t>
            </a:r>
            <a:br>
              <a:rPr lang="ru-RU" sz="1400" i="1" dirty="0" smtClean="0"/>
            </a:br>
            <a:r>
              <a:rPr lang="ru-RU" sz="1400" i="1" dirty="0"/>
              <a:t/>
            </a:r>
            <a:br>
              <a:rPr lang="ru-RU" sz="1400" i="1" dirty="0"/>
            </a:br>
            <a:r>
              <a:rPr lang="ru-RU" sz="1400" b="1" dirty="0"/>
              <a:t>В.В. Путин:</a:t>
            </a:r>
            <a:r>
              <a:rPr lang="ru-RU" sz="1400" dirty="0"/>
              <a:t> </a:t>
            </a:r>
            <a:r>
              <a:rPr lang="ru-RU" sz="1400" i="1" dirty="0"/>
              <a:t>Спасибо, будем поддерживать.</a:t>
            </a:r>
            <a:endParaRPr lang="ru-RU" sz="14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7524" y="4294598"/>
            <a:ext cx="4161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Видео выступления академика РАН В.А. </a:t>
            </a:r>
            <a:r>
              <a:rPr lang="ru-RU" dirty="0" err="1" smtClean="0"/>
              <a:t>Садовничего</a:t>
            </a:r>
            <a:r>
              <a:rPr lang="ru-RU" dirty="0" smtClean="0"/>
              <a:t> на заседании Госсовета РФ по науке и образованию 2020 года</a:t>
            </a:r>
            <a:endParaRPr lang="ru-RU" i="1" dirty="0"/>
          </a:p>
        </p:txBody>
      </p:sp>
      <p:pic>
        <p:nvPicPr>
          <p:cNvPr id="6" name="Госсовет РФ 2020 Садовничи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83668" y="37886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11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2766" y="174437"/>
            <a:ext cx="1172258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atin typeface="Times New Roman" pitchFamily="18" charset="0"/>
                <a:cs typeface="Times New Roman" pitchFamily="18" charset="0"/>
              </a:rPr>
              <a:t>Ассоциация «Объединенный университет</a:t>
            </a:r>
          </a:p>
          <a:p>
            <a:pPr algn="ctr"/>
            <a:r>
              <a:rPr lang="ru-RU" sz="2400" b="1" cap="all" dirty="0">
                <a:latin typeface="Times New Roman" pitchFamily="18" charset="0"/>
                <a:cs typeface="Times New Roman" pitchFamily="18" charset="0"/>
              </a:rPr>
              <a:t>имени В.И. Вернадского» – КООРДИНАТОР</a:t>
            </a:r>
          </a:p>
          <a:p>
            <a:pPr algn="ctr"/>
            <a:r>
              <a:rPr lang="ru-RU" sz="2400" b="1" cap="all" dirty="0">
                <a:latin typeface="Times New Roman" pitchFamily="18" charset="0"/>
                <a:cs typeface="Times New Roman" pitchFamily="18" charset="0"/>
              </a:rPr>
              <a:t>НАУЧНО-ОБРАЗОВАТЕЛЬНОГО КОНСОРЦИУМА</a:t>
            </a:r>
          </a:p>
          <a:p>
            <a:pPr algn="ctr"/>
            <a:r>
              <a:rPr lang="ru-RU" sz="2400" b="1" cap="all" dirty="0">
                <a:latin typeface="Times New Roman" pitchFamily="18" charset="0"/>
                <a:cs typeface="Times New Roman" pitchFamily="18" charset="0"/>
              </a:rPr>
              <a:t>«ВЕРНАДСКИЙ – </a:t>
            </a:r>
            <a:r>
              <a:rPr lang="ru-RU" sz="2400" b="1" cap="all" dirty="0" smtClean="0">
                <a:latin typeface="Times New Roman" pitchFamily="18" charset="0"/>
                <a:cs typeface="Times New Roman" pitchFamily="18" charset="0"/>
              </a:rPr>
              <a:t>ТАМБОВСКАЯ ОБЛАСТЬ»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2019 г.</a:t>
            </a:r>
          </a:p>
          <a:p>
            <a:r>
              <a:rPr lang="ru-RU" b="1" spc="-30" dirty="0">
                <a:latin typeface="Times New Roman" pitchFamily="18" charset="0"/>
                <a:cs typeface="Times New Roman" pitchFamily="18" charset="0"/>
              </a:rPr>
              <a:t>Партнеры:</a:t>
            </a:r>
          </a:p>
          <a:p>
            <a:r>
              <a:rPr lang="ru-RU" b="1" spc="-30" dirty="0">
                <a:latin typeface="Times New Roman" pitchFamily="18" charset="0"/>
                <a:cs typeface="Times New Roman" pitchFamily="18" charset="0"/>
              </a:rPr>
              <a:t>- ФГБОУ ВО «Московский государственный</a:t>
            </a:r>
          </a:p>
          <a:p>
            <a:r>
              <a:rPr lang="ru-RU" b="1" spc="-30" dirty="0">
                <a:latin typeface="Times New Roman" pitchFamily="18" charset="0"/>
                <a:cs typeface="Times New Roman" pitchFamily="18" charset="0"/>
              </a:rPr>
              <a:t>   университет имени М.В. Ломоносова»;</a:t>
            </a:r>
          </a:p>
          <a:p>
            <a:r>
              <a:rPr lang="ru-RU" b="1" spc="-30" dirty="0">
                <a:latin typeface="Times New Roman" pitchFamily="18" charset="0"/>
                <a:cs typeface="Times New Roman" pitchFamily="18" charset="0"/>
              </a:rPr>
              <a:t>- Администрация Тамбовской области;</a:t>
            </a:r>
          </a:p>
          <a:p>
            <a:r>
              <a:rPr lang="ru-RU" b="1" spc="-30" dirty="0">
                <a:latin typeface="Times New Roman" pitchFamily="18" charset="0"/>
                <a:cs typeface="Times New Roman" pitchFamily="18" charset="0"/>
              </a:rPr>
              <a:t>- Ассоциация «Объединенный университет</a:t>
            </a:r>
          </a:p>
          <a:p>
            <a:r>
              <a:rPr lang="ru-RU" b="1" spc="-30" dirty="0">
                <a:latin typeface="Times New Roman" pitchFamily="18" charset="0"/>
                <a:cs typeface="Times New Roman" pitchFamily="18" charset="0"/>
              </a:rPr>
              <a:t>   имени В.И. Вернадского»</a:t>
            </a:r>
            <a:endParaRPr lang="ru-RU" b="1" spc="-30" dirty="0"/>
          </a:p>
        </p:txBody>
      </p:sp>
      <p:pic>
        <p:nvPicPr>
          <p:cNvPr id="8200" name="Picture 8" descr="http://r68.fssprus.ru/files/68/foto_news_2012/28_09_2012_1_20128281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4" y="245080"/>
            <a:ext cx="1001326" cy="1381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46850" t="29000" r="17713" b="19201"/>
          <a:stretch/>
        </p:blipFill>
        <p:spPr>
          <a:xfrm>
            <a:off x="554761" y="4128921"/>
            <a:ext cx="3178402" cy="2613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38975" t="22000" r="9051" b="20601"/>
          <a:stretch/>
        </p:blipFill>
        <p:spPr>
          <a:xfrm>
            <a:off x="2958498" y="3527303"/>
            <a:ext cx="4091232" cy="2541523"/>
          </a:xfrm>
          <a:prstGeom prst="rect">
            <a:avLst/>
          </a:prstGeom>
        </p:spPr>
      </p:pic>
      <p:pic>
        <p:nvPicPr>
          <p:cNvPr id="2050" name="Picture 2" descr="http://press.tstu.ru/photo/Fotogalereya/Vernadskiy-Tambov/p1dh14kfkt10e3sue1q1il5cf8h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566" y="1832151"/>
            <a:ext cx="2988789" cy="2296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press.tstu.ru/photo/Fotogalereya/Vernadskiy-Tambov/p1dh139lmc1ost1i0n1eev6c51suo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312" y="2896965"/>
            <a:ext cx="3173672" cy="2115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2767" y="174437"/>
            <a:ext cx="30760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Ассоциация «Объединенный университет</a:t>
            </a:r>
          </a:p>
          <a:p>
            <a:pPr algn="ctr"/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имени В.И. Вернадского» – КООРДИНАТОР</a:t>
            </a:r>
          </a:p>
          <a:p>
            <a:pPr algn="ctr"/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НАУЧНО-ОБРАЗОВАТЕЛЬНОГО КОНСОРЦИУМА</a:t>
            </a:r>
          </a:p>
          <a:p>
            <a:pPr algn="ctr"/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«ВЕРНАДСКИЙ – </a:t>
            </a:r>
            <a:r>
              <a:rPr lang="ru-RU" sz="2000" b="1" cap="all" dirty="0" smtClean="0">
                <a:latin typeface="Times New Roman" pitchFamily="18" charset="0"/>
                <a:cs typeface="Times New Roman" pitchFamily="18" charset="0"/>
              </a:rPr>
              <a:t>ТАМБОВСКАЯ ОБЛАСТЬ»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 2019 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0" name="Picture 2" descr="http://press.tstu.ru/photo/Fotogalereya/Vernadskiy-Tambov/p1dh14kfkt10e3sue1q1il5cf8h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98" y="191182"/>
            <a:ext cx="8401042" cy="6455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" name="Picture 2" descr="G:\Ассоциация Вернадского\Консорциум Вернадского\Фотографии с Консорциума Вернадского\p1dh14kfks1bb01u1613m1jod9j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4008" y="256478"/>
            <a:ext cx="9664388" cy="6445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74" name="Picture 2" descr="G:\Ассоциация Вернадского\Консорциум Вернадского\Фотографии с Консорциума Вернадского\20190729_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3571" y="155392"/>
            <a:ext cx="8796047" cy="6556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098" name="Picture 2" descr="G:\Ассоциация Вернадского\Консорциум Вернадского\Фотографии с Консорциума Вернадского\p1dh14kfkth3a1gki1litk0k1n8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3164" y="144964"/>
            <a:ext cx="9920357" cy="65321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6" descr="ÐÐ½ÑÑÐ¸ÑÑÑ Ð¿Ð¾Ð²ÑÑÐµÐ½Ð¸Ñ ÐºÐ²Ð°Ð»Ð¸ÑÐ¸ÐºÐ°ÑÐ¸Ð¸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122" name="Picture 2" descr="G:\Ассоциация Вернадского\Консорциум Вернадского\Фотографии с Консорциума Вернадского\p1dh132leg11t3bt907k0c1u5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1101" y="133815"/>
            <a:ext cx="8705385" cy="6529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85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592</Words>
  <Application>Microsoft Office PowerPoint</Application>
  <PresentationFormat>Произвольный</PresentationFormat>
  <Paragraphs>69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Краснянский М.Н., Молоткова Н.В., Калинин В.Ф., Козачек А.В. «НАУЧНО-ОБРАЗОВАТЕЛЬНЫЙ КОНСОРЦИУМ «ВЕРНАДСКИЙ – ТАМБОВСКАЯ ОБЛАСТЬ»: ОБЛАСТЬ ВЗАИМОДЕЙСТВИЯ И СТРАТЕГИЧЕСКИЕ ПРИОРИТЕТЫ»</vt:lpstr>
      <vt:lpstr>XI Съезд Российского Союза ректоров, г. Санкт-Петербург, 26 апреля 2018 года</vt:lpstr>
      <vt:lpstr>ЦИТАТА ИЗ СТЕНОГРАММЫ ЗАСЕДАНИЯ ГОССОВЕТА РФ ПО НАУКЕ И ОБРАЗОВАНИЮ   «В.А. Садовничий: Спасибо, Владимир Владимирович. Я хотел предложить один проект, который был принят в Вашем присутствии в Санкт-Петербурге на XI съезде Союза ректоров, на котором присутствовали все ректоры России. Речь идёт о проекте «Вернадский».   И, собственно, идея «Вернадского» состоит в том, чтобы потенциал этот, вектор направить в регионы и попробовать интегрировать возможности регионов и те возможности, которые уже есть, достигнуты в ведущих университетах.   И эту программу «Вернадский» мы начали реализовывать.   На сегодняшний день подписано 11 соглашений с регионами, подписали только губернаторы.  В.В. Путин: Спасибо, будем поддерживать.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Направления и механизмы реализации программы «Вернадский»  в регионах РФ</vt:lpstr>
      <vt:lpstr>Слайд 17</vt:lpstr>
      <vt:lpstr>Слайд 18</vt:lpstr>
      <vt:lpstr>Слайд 19</vt:lpstr>
      <vt:lpstr>Слайд 20</vt:lpstr>
      <vt:lpstr>Тамбовская область — агропромышленный регион. Девиз: «экологически чистое производство  — чистая страна».</vt:lpstr>
      <vt:lpstr>Слайд 22</vt:lpstr>
      <vt:lpstr>Слайд 23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Краснянский М.Н., Молоткова Н.В., Калинин В.Ф., Козачек А.В. «НАУЧНО-ОБРАЗОВАТЕЛЬНЫЙ КОНСОРЦИУМ «ВЕРНАДСКИЙ – ТАМБОВСКАЯ ОБЛАСТЬ»: ОБЛАСТЬ ВЗАИМОДЕЙСТВИЯ И СТРАТЕГИЧЕСКИЕ ПРИОРИТЕТЫ»</dc:title>
  <dc:creator>Пользователь</dc:creator>
  <cp:lastModifiedBy>Гость</cp:lastModifiedBy>
  <cp:revision>20</cp:revision>
  <dcterms:created xsi:type="dcterms:W3CDTF">2020-03-02T05:38:10Z</dcterms:created>
  <dcterms:modified xsi:type="dcterms:W3CDTF">2020-08-25T09:22:11Z</dcterms:modified>
</cp:coreProperties>
</file>