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72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C355-2120-4057-AAC3-F9AABF0477F8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ic.glavex.ru/en" TargetMode="External"/><Relationship Id="rId2" Type="http://schemas.openxmlformats.org/officeDocument/2006/relationships/hyperlink" Target="https://context.reverso.net/%D0%BF%D0%B5%D1%80%D0%B5%D0%B2%D0%BE%D0%B4/%D0%B0%D0%BD%D0%B3%D0%BB%D0%B8%D0%B9%D1%81%D0%BA%D0%B8%D0%B9-%D1%80%D1%83%D1%81%D1%81%D0%BA%D0%B8%D0%B9/country+where+this+document+was+issue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secretary.fgbu@glav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19" y="142853"/>
            <a:ext cx="6302505" cy="357189"/>
          </a:xfrm>
        </p:spPr>
        <p:txBody>
          <a:bodyPr>
            <a:normAutofit fontScale="90000"/>
          </a:bodyPr>
          <a:lstStyle/>
          <a:p>
            <a:r>
              <a:rPr lang="en-US" sz="1600" b="1" u="sng" dirty="0" smtClean="0">
                <a:solidFill>
                  <a:srgbClr val="0000FF"/>
                </a:solidFill>
              </a:rPr>
              <a:t>Expertise </a:t>
            </a:r>
            <a:r>
              <a:rPr lang="en-US" sz="1600" b="1" u="sng" dirty="0">
                <a:solidFill>
                  <a:srgbClr val="0000FF"/>
                </a:solidFill>
              </a:rPr>
              <a:t>and Recognition </a:t>
            </a:r>
            <a:r>
              <a:rPr lang="en-US" sz="1600" b="1" u="sng" dirty="0" smtClean="0">
                <a:solidFill>
                  <a:srgbClr val="0000FF"/>
                </a:solidFill>
              </a:rPr>
              <a:t>Procedure</a:t>
            </a:r>
            <a:r>
              <a:rPr lang="ru-RU" sz="1600" b="1" u="sng" dirty="0" smtClean="0">
                <a:solidFill>
                  <a:srgbClr val="0000FF"/>
                </a:solidFill>
              </a:rPr>
              <a:t> </a:t>
            </a:r>
            <a:r>
              <a:rPr lang="en-US" sz="1600" b="1" u="sng" dirty="0" smtClean="0">
                <a:solidFill>
                  <a:srgbClr val="0000FF"/>
                </a:solidFill>
              </a:rPr>
              <a:t>of </a:t>
            </a:r>
            <a:r>
              <a:rPr lang="en-US" sz="1600" b="1" u="sng" dirty="0">
                <a:solidFill>
                  <a:srgbClr val="0000FF"/>
                </a:solidFill>
              </a:rPr>
              <a:t>Educational D</a:t>
            </a:r>
            <a:r>
              <a:rPr lang="en-GB" sz="1600" b="1" u="sng" dirty="0" err="1">
                <a:solidFill>
                  <a:srgbClr val="0000FF"/>
                </a:solidFill>
              </a:rPr>
              <a:t>ocuments</a:t>
            </a:r>
            <a:r>
              <a:rPr lang="en-GB" sz="1600" b="1" u="sng" dirty="0">
                <a:solidFill>
                  <a:srgbClr val="0000FF"/>
                </a:solidFill>
              </a:rPr>
              <a:t> : </a:t>
            </a:r>
            <a:br>
              <a:rPr lang="en-GB" sz="1600" b="1" u="sng" dirty="0">
                <a:solidFill>
                  <a:srgbClr val="0000FF"/>
                </a:solidFill>
              </a:rPr>
            </a:br>
            <a:r>
              <a:rPr lang="en-GB" sz="1600" b="1" dirty="0" smtClean="0">
                <a:solidFill>
                  <a:srgbClr val="0000FF"/>
                </a:solidFill>
              </a:rPr>
              <a:t>What you should do?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2143140" cy="1214446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l">
              <a:spcBef>
                <a:spcPts val="0"/>
              </a:spcBef>
            </a:pPr>
            <a:r>
              <a:rPr lang="en-GB" sz="1300" b="1" dirty="0" smtClean="0">
                <a:solidFill>
                  <a:schemeClr val="tx1"/>
                </a:solidFill>
              </a:rPr>
              <a:t>Do you have with you: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en-GB" sz="1300" dirty="0" smtClean="0">
                <a:solidFill>
                  <a:schemeClr val="tx1"/>
                </a:solidFill>
              </a:rPr>
              <a:t>Passport with visa (at least 6 months valid)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/>
                </a:solidFill>
              </a:rPr>
              <a:t>Original  educational document 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/>
                </a:solidFill>
              </a:rPr>
              <a:t> Original supplement 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en-US" sz="1300" dirty="0" smtClean="0">
                <a:solidFill>
                  <a:schemeClr val="tx1"/>
                </a:solidFill>
              </a:rPr>
              <a:t>to the educational document with the list of all study courses and notes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357422" y="857232"/>
            <a:ext cx="928694" cy="685805"/>
            <a:chOff x="2714612" y="857232"/>
            <a:chExt cx="857256" cy="685805"/>
          </a:xfrm>
        </p:grpSpPr>
        <p:sp>
          <p:nvSpPr>
            <p:cNvPr id="4" name="Стрелка вправо 3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одзаголовок 2"/>
            <p:cNvSpPr txBox="1">
              <a:spLocks/>
            </p:cNvSpPr>
            <p:nvPr/>
          </p:nvSpPr>
          <p:spPr>
            <a:xfrm>
              <a:off x="2790813" y="971533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YES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3286116" y="642918"/>
            <a:ext cx="2186003" cy="10715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all the educational</a:t>
            </a:r>
            <a:r>
              <a:rPr kumimoji="0" lang="en-GB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documents stamped by</a:t>
            </a:r>
            <a:r>
              <a:rPr kumimoji="0" lang="en-GB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Ministry</a:t>
            </a:r>
            <a:r>
              <a:rPr kumimoji="0" lang="en-US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Foreign Affairs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300" baseline="0" dirty="0" smtClean="0"/>
              <a:t>The Russian</a:t>
            </a:r>
            <a:r>
              <a:rPr lang="en-US" sz="1300" dirty="0" smtClean="0"/>
              <a:t> Consulate </a:t>
            </a:r>
          </a:p>
          <a:p>
            <a:pPr lvl="0">
              <a:spcBef>
                <a:spcPct val="20000"/>
              </a:spcBef>
              <a:defRPr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</a:t>
            </a:r>
            <a:r>
              <a:rPr kumimoji="0" lang="en-US" sz="1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300" b="1" dirty="0"/>
              <a:t>the appropriate stamps </a:t>
            </a:r>
            <a:r>
              <a:rPr lang="ru-RU" sz="1300" b="1" dirty="0"/>
              <a:t>(</a:t>
            </a:r>
            <a:r>
              <a:rPr lang="en-US" sz="1300" b="1" dirty="0"/>
              <a:t>legalize or apostil</a:t>
            </a:r>
            <a:r>
              <a:rPr lang="ru-RU" sz="1300" b="1" dirty="0"/>
              <a:t>)</a:t>
            </a:r>
            <a:r>
              <a:rPr lang="en-US" sz="1300" b="1" dirty="0"/>
              <a:t> in a </a:t>
            </a:r>
            <a:r>
              <a:rPr lang="en-US" sz="1300" b="1" dirty="0">
                <a:hlinkClick r:id="rId2"/>
              </a:rPr>
              <a:t>country where this document was issued</a:t>
            </a:r>
            <a:r>
              <a:rPr lang="en-US" sz="1300" b="1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500694" y="857232"/>
            <a:ext cx="928694" cy="685805"/>
            <a:chOff x="2714612" y="857232"/>
            <a:chExt cx="857256" cy="685805"/>
          </a:xfrm>
        </p:grpSpPr>
        <p:sp>
          <p:nvSpPr>
            <p:cNvPr id="9" name="Стрелка вправо 8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дзаголовок 2"/>
            <p:cNvSpPr txBox="1">
              <a:spLocks/>
            </p:cNvSpPr>
            <p:nvPr/>
          </p:nvSpPr>
          <p:spPr>
            <a:xfrm>
              <a:off x="2790813" y="971533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YES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" name="Подзаголовок 2"/>
          <p:cNvSpPr txBox="1">
            <a:spLocks/>
          </p:cNvSpPr>
          <p:nvPr/>
        </p:nvSpPr>
        <p:spPr>
          <a:xfrm>
            <a:off x="6429388" y="642918"/>
            <a:ext cx="2428892" cy="12144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all 3 documents been translated properly? (stamp from the Ministry of Foreign Affairs must be translated too)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300" dirty="0" smtClean="0"/>
              <a:t>Have all 3 documents been properly notarised?  </a:t>
            </a: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rot="5400000">
            <a:off x="7469431" y="1799619"/>
            <a:ext cx="500066" cy="329807"/>
            <a:chOff x="2714609" y="857232"/>
            <a:chExt cx="857256" cy="571504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2714609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14" name="Подзаголовок 2"/>
            <p:cNvSpPr txBox="1">
              <a:spLocks/>
            </p:cNvSpPr>
            <p:nvPr/>
          </p:nvSpPr>
          <p:spPr>
            <a:xfrm>
              <a:off x="2769736" y="918161"/>
              <a:ext cx="673899" cy="449646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YES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5" name="Подзаголовок 2"/>
          <p:cNvSpPr txBox="1">
            <a:spLocks/>
          </p:cNvSpPr>
          <p:nvPr/>
        </p:nvSpPr>
        <p:spPr>
          <a:xfrm>
            <a:off x="6500826" y="2214554"/>
            <a:ext cx="2428892" cy="2857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Proceed</a:t>
            </a:r>
            <a:r>
              <a:rPr kumimoji="0" lang="en-GB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1200" b="1" dirty="0"/>
              <a:t>with </a:t>
            </a:r>
            <a:r>
              <a:rPr lang="en-US" sz="1200" b="1" u="sng" dirty="0">
                <a:solidFill>
                  <a:srgbClr val="0000FF"/>
                </a:solidFill>
              </a:rPr>
              <a:t>Recognition Procedure</a:t>
            </a:r>
            <a:r>
              <a:rPr lang="ru-RU" sz="1200" b="1" u="sng" dirty="0">
                <a:solidFill>
                  <a:srgbClr val="0000FF"/>
                </a:solidFill>
              </a:rPr>
              <a:t> </a:t>
            </a:r>
            <a:r>
              <a:rPr lang="en-GB" sz="1200" dirty="0" smtClean="0"/>
              <a:t>!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 rot="10800000">
            <a:off x="5786446" y="2143116"/>
            <a:ext cx="631603" cy="28575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2071678"/>
            <a:ext cx="5572164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For </a:t>
            </a:r>
            <a:r>
              <a:rPr lang="en-US" sz="1200" b="1" u="sng" dirty="0">
                <a:solidFill>
                  <a:srgbClr val="0000FF"/>
                </a:solidFill>
              </a:rPr>
              <a:t>Recognition Procedure</a:t>
            </a:r>
            <a:r>
              <a:rPr lang="ru-RU" sz="1200" b="1" u="sng" dirty="0">
                <a:solidFill>
                  <a:srgbClr val="0000FF"/>
                </a:solidFill>
              </a:rPr>
              <a:t> </a:t>
            </a:r>
            <a:r>
              <a:rPr lang="en-US" sz="1200" dirty="0" smtClean="0"/>
              <a:t>you are required to pay approximately </a:t>
            </a:r>
            <a:r>
              <a:rPr lang="ru-RU" sz="1200" u="sng" dirty="0" smtClean="0"/>
              <a:t>6500</a:t>
            </a:r>
            <a:r>
              <a:rPr lang="en-US" sz="1200" u="sng" dirty="0" smtClean="0"/>
              <a:t> rubles </a:t>
            </a:r>
            <a:r>
              <a:rPr lang="en-US" sz="1200" dirty="0" smtClean="0"/>
              <a:t>per document for processing fees. 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2928934"/>
            <a:ext cx="3929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u="sng" dirty="0">
                <a:solidFill>
                  <a:srgbClr val="0000FF"/>
                </a:solidFill>
              </a:rPr>
              <a:t>«</a:t>
            </a:r>
            <a:r>
              <a:rPr lang="en-US" sz="1200" b="1" u="sng" dirty="0">
                <a:solidFill>
                  <a:srgbClr val="0000FF"/>
                </a:solidFill>
                <a:hlinkClick r:id="rId3"/>
              </a:rPr>
              <a:t>Main State Center for Education Evaluation</a:t>
            </a:r>
            <a:r>
              <a:rPr lang="en-US" sz="1200" b="1" u="sng" dirty="0">
                <a:solidFill>
                  <a:srgbClr val="0000FF"/>
                </a:solidFill>
              </a:rPr>
              <a:t>» </a:t>
            </a:r>
          </a:p>
          <a:p>
            <a:pPr algn="ctr"/>
            <a:r>
              <a:rPr lang="en-US" sz="1200" b="1" dirty="0" smtClean="0"/>
              <a:t>is located on the following address:</a:t>
            </a:r>
            <a:endParaRPr lang="ru-RU" sz="1200" b="1" dirty="0" smtClean="0"/>
          </a:p>
          <a:p>
            <a:pPr algn="just"/>
            <a:r>
              <a:rPr lang="en-US" sz="1200" dirty="0" err="1"/>
              <a:t>Leninsky</a:t>
            </a:r>
            <a:r>
              <a:rPr lang="en-US" sz="1200" dirty="0"/>
              <a:t> </a:t>
            </a:r>
            <a:r>
              <a:rPr lang="en-US" sz="1200" dirty="0" err="1"/>
              <a:t>Prospekt</a:t>
            </a:r>
            <a:r>
              <a:rPr lang="en-US" sz="1200" dirty="0"/>
              <a:t>, 2A, Moscow, Russia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zip: 11</a:t>
            </a:r>
            <a:r>
              <a:rPr lang="ru-RU" sz="1200" dirty="0" smtClean="0"/>
              <a:t>9049</a:t>
            </a:r>
            <a:endParaRPr lang="ru-RU" sz="1200" u="sng" dirty="0" smtClean="0"/>
          </a:p>
          <a:p>
            <a:pPr algn="just"/>
            <a:r>
              <a:rPr lang="en-US" sz="1200" u="sng" dirty="0" smtClean="0"/>
              <a:t>Telephone:</a:t>
            </a:r>
            <a:r>
              <a:rPr lang="en-US" sz="1200" dirty="0" smtClean="0"/>
              <a:t> </a:t>
            </a:r>
            <a:r>
              <a:rPr lang="ru-RU" sz="1200" dirty="0" smtClean="0"/>
              <a:t>+7 (495) 317-17-10</a:t>
            </a:r>
            <a:r>
              <a:rPr lang="en-US" sz="1200" dirty="0" smtClean="0"/>
              <a:t>,   </a:t>
            </a:r>
            <a:r>
              <a:rPr lang="ru-RU" sz="1200" dirty="0" smtClean="0"/>
              <a:t>+7 (495) 665-00-15</a:t>
            </a:r>
            <a:endParaRPr lang="en-US" sz="1200" dirty="0" smtClean="0"/>
          </a:p>
          <a:p>
            <a:pPr algn="just"/>
            <a:r>
              <a:rPr lang="en-US" sz="1200" dirty="0" smtClean="0"/>
              <a:t>E-mail: </a:t>
            </a:r>
            <a:r>
              <a:rPr lang="en-US" sz="1200" dirty="0" smtClean="0">
                <a:hlinkClick r:id="rId4"/>
              </a:rPr>
              <a:t>secretary.fgbu@glavex.ru</a:t>
            </a:r>
            <a:endParaRPr lang="en-US" sz="1200" dirty="0" smtClean="0"/>
          </a:p>
          <a:p>
            <a:pPr fontAlgn="t"/>
            <a:r>
              <a:rPr lang="en-GB" sz="1200" dirty="0"/>
              <a:t>Official website: </a:t>
            </a:r>
            <a:r>
              <a:rPr lang="en-US" sz="1200" b="1" dirty="0"/>
              <a:t>http:/nic.glavex.ru/</a:t>
            </a:r>
            <a:endParaRPr lang="ru-RU" sz="1200" dirty="0"/>
          </a:p>
          <a:p>
            <a:pPr fontAlgn="t"/>
            <a:endParaRPr lang="ru-RU" sz="1200" b="1" dirty="0" smtClean="0"/>
          </a:p>
          <a:p>
            <a:pPr fontAlgn="t"/>
            <a:r>
              <a:rPr lang="en-US" sz="1200" b="1" dirty="0" smtClean="0"/>
              <a:t>Working hours</a:t>
            </a:r>
            <a:r>
              <a:rPr lang="ru-RU" sz="1200" b="1" dirty="0" smtClean="0"/>
              <a:t>:</a:t>
            </a:r>
            <a:endParaRPr lang="ru-RU" sz="1200" dirty="0" smtClean="0"/>
          </a:p>
          <a:p>
            <a:pPr fontAlgn="t"/>
            <a:r>
              <a:rPr lang="en-US" sz="1200" dirty="0" smtClean="0"/>
              <a:t>Monday</a:t>
            </a:r>
            <a:r>
              <a:rPr lang="ru-RU" sz="1200" dirty="0" smtClean="0"/>
              <a:t> - </a:t>
            </a:r>
            <a:r>
              <a:rPr lang="en-US" sz="1200" dirty="0" smtClean="0"/>
              <a:t>Thursday</a:t>
            </a:r>
            <a:r>
              <a:rPr lang="ru-RU" sz="1200" dirty="0" smtClean="0"/>
              <a:t>:</a:t>
            </a:r>
          </a:p>
          <a:p>
            <a:pPr fontAlgn="t"/>
            <a:r>
              <a:rPr lang="ru-RU" sz="1200" dirty="0" smtClean="0"/>
              <a:t>9:30-17:30 (</a:t>
            </a:r>
            <a:r>
              <a:rPr lang="en-US" sz="1200" dirty="0" smtClean="0"/>
              <a:t>lunch</a:t>
            </a:r>
            <a:r>
              <a:rPr lang="ru-RU" sz="1200" dirty="0" smtClean="0"/>
              <a:t>: 13:00-14:00)</a:t>
            </a:r>
          </a:p>
          <a:p>
            <a:pPr fontAlgn="t"/>
            <a:r>
              <a:rPr lang="en-US" sz="1200" dirty="0" smtClean="0"/>
              <a:t>Friday</a:t>
            </a:r>
            <a:r>
              <a:rPr lang="ru-RU" sz="1200" dirty="0" smtClean="0"/>
              <a:t>:</a:t>
            </a:r>
          </a:p>
          <a:p>
            <a:pPr fontAlgn="t"/>
            <a:r>
              <a:rPr lang="ru-RU" sz="1200" dirty="0" smtClean="0"/>
              <a:t>9:30-16:15 (</a:t>
            </a:r>
            <a:r>
              <a:rPr lang="en-US" sz="1200" dirty="0" smtClean="0"/>
              <a:t>lunch</a:t>
            </a:r>
            <a:r>
              <a:rPr lang="ru-RU" sz="1200" dirty="0" smtClean="0"/>
              <a:t>: 13:00-14:00)</a:t>
            </a:r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29190" y="2643182"/>
            <a:ext cx="42148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Way from the Metro Station</a:t>
            </a:r>
            <a:r>
              <a:rPr lang="ru-RU" sz="1200" b="1" dirty="0" smtClean="0"/>
              <a:t> </a:t>
            </a:r>
            <a:r>
              <a:rPr lang="en-US" sz="1200" b="1" dirty="0" smtClean="0"/>
              <a:t>“</a:t>
            </a:r>
            <a:r>
              <a:rPr lang="en-US" sz="1200" b="1" dirty="0" err="1" smtClean="0"/>
              <a:t>Oktyabrskaya</a:t>
            </a:r>
            <a:r>
              <a:rPr lang="en-US" sz="1200" b="1" dirty="0" smtClean="0"/>
              <a:t> </a:t>
            </a:r>
            <a:r>
              <a:rPr lang="ru-RU" sz="1200" b="1" dirty="0" smtClean="0"/>
              <a:t>" (</a:t>
            </a:r>
            <a:r>
              <a:rPr lang="en-US" sz="1200" b="1" dirty="0" smtClean="0"/>
              <a:t>Circle Line</a:t>
            </a:r>
            <a:r>
              <a:rPr lang="ru-RU" sz="1200" b="1" dirty="0" smtClean="0"/>
              <a:t>)</a:t>
            </a:r>
            <a:endParaRPr lang="ru-RU" sz="1200" dirty="0"/>
          </a:p>
        </p:txBody>
      </p:sp>
      <p:pic>
        <p:nvPicPr>
          <p:cNvPr id="29" name="Рисунок 2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96952"/>
            <a:ext cx="3571875" cy="3438525"/>
          </a:xfrm>
          <a:prstGeom prst="rect">
            <a:avLst/>
          </a:prstGeom>
          <a:noFill/>
          <a:ln>
            <a:solidFill>
              <a:schemeClr val="tx1">
                <a:alpha val="91000"/>
              </a:schemeClr>
            </a:solidFill>
          </a:ln>
        </p:spPr>
      </p:pic>
      <p:sp useBgFill="1">
        <p:nvSpPr>
          <p:cNvPr id="26" name="Прямоугольник 25"/>
          <p:cNvSpPr/>
          <p:nvPr/>
        </p:nvSpPr>
        <p:spPr>
          <a:xfrm>
            <a:off x="7320538" y="3803640"/>
            <a:ext cx="151216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latin typeface="Tahoma" pitchFamily="34" charset="0"/>
                <a:cs typeface="Tahoma" pitchFamily="34" charset="0"/>
              </a:rPr>
              <a:t>Metro “</a:t>
            </a:r>
            <a:r>
              <a:rPr lang="en-US" sz="800" b="1" dirty="0" err="1">
                <a:latin typeface="Tahoma" pitchFamily="34" charset="0"/>
                <a:cs typeface="Tahoma" pitchFamily="34" charset="0"/>
              </a:rPr>
              <a:t>Oktyabrskaya</a:t>
            </a:r>
            <a:r>
              <a:rPr lang="en-US" sz="800" b="1" dirty="0">
                <a:latin typeface="Tahoma" pitchFamily="34" charset="0"/>
                <a:cs typeface="Tahoma" pitchFamily="34" charset="0"/>
              </a:rPr>
              <a:t>”</a:t>
            </a:r>
            <a:endParaRPr lang="ru-RU" sz="800" b="1" dirty="0">
              <a:latin typeface="Tahoma" pitchFamily="34" charset="0"/>
              <a:cs typeface="Tahoma" pitchFamily="34" charset="0"/>
            </a:endParaRPr>
          </a:p>
        </p:txBody>
      </p:sp>
      <p:sp useBgFill="1">
        <p:nvSpPr>
          <p:cNvPr id="28" name="Прямоугольник 27"/>
          <p:cNvSpPr/>
          <p:nvPr/>
        </p:nvSpPr>
        <p:spPr>
          <a:xfrm>
            <a:off x="5172627" y="6021288"/>
            <a:ext cx="13606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en-US" sz="800" b="1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Glavekspertcentre</a:t>
            </a:r>
            <a:r>
              <a:rPr lang="en-US" sz="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r>
              <a:rPr lang="en-US" sz="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Leninsky</a:t>
            </a:r>
            <a:r>
              <a:rPr lang="en-US" sz="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Prospekt</a:t>
            </a:r>
            <a:r>
              <a:rPr lang="en-US" sz="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2A</a:t>
            </a:r>
            <a:endParaRPr lang="ru-RU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169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Expertise and Recognition Procedure of Educational Documents :  What you should do?</vt:lpstr>
    </vt:vector>
  </TitlesOfParts>
  <Company>тгту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Nostrification: What you should do?</dc:title>
  <dc:creator>Лена</dc:creator>
  <cp:lastModifiedBy>2</cp:lastModifiedBy>
  <cp:revision>40</cp:revision>
  <cp:lastPrinted>2023-01-17T08:45:37Z</cp:lastPrinted>
  <dcterms:created xsi:type="dcterms:W3CDTF">2011-11-09T08:09:23Z</dcterms:created>
  <dcterms:modified xsi:type="dcterms:W3CDTF">2023-01-27T08:45:22Z</dcterms:modified>
</cp:coreProperties>
</file>