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72" r:id="rId3"/>
    <p:sldId id="273" r:id="rId4"/>
    <p:sldId id="274" r:id="rId5"/>
    <p:sldId id="283" r:id="rId6"/>
    <p:sldId id="385" r:id="rId7"/>
    <p:sldId id="284" r:id="rId8"/>
    <p:sldId id="285" r:id="rId9"/>
    <p:sldId id="286" r:id="rId10"/>
    <p:sldId id="288" r:id="rId11"/>
    <p:sldId id="290" r:id="rId12"/>
    <p:sldId id="292" r:id="rId13"/>
    <p:sldId id="386" r:id="rId14"/>
    <p:sldId id="335" r:id="rId15"/>
    <p:sldId id="295" r:id="rId16"/>
    <p:sldId id="296" r:id="rId17"/>
    <p:sldId id="297" r:id="rId18"/>
    <p:sldId id="301" r:id="rId19"/>
    <p:sldId id="302" r:id="rId20"/>
    <p:sldId id="304" r:id="rId21"/>
    <p:sldId id="378" r:id="rId22"/>
    <p:sldId id="306" r:id="rId23"/>
    <p:sldId id="310" r:id="rId24"/>
    <p:sldId id="320" r:id="rId25"/>
    <p:sldId id="387" r:id="rId26"/>
    <p:sldId id="390" r:id="rId27"/>
    <p:sldId id="326" r:id="rId28"/>
    <p:sldId id="331" r:id="rId29"/>
    <p:sldId id="391" r:id="rId30"/>
    <p:sldId id="336" r:id="rId31"/>
    <p:sldId id="344" r:id="rId32"/>
    <p:sldId id="337" r:id="rId33"/>
    <p:sldId id="392" r:id="rId34"/>
    <p:sldId id="338" r:id="rId35"/>
    <p:sldId id="340" r:id="rId36"/>
    <p:sldId id="373" r:id="rId37"/>
    <p:sldId id="341" r:id="rId38"/>
    <p:sldId id="342" r:id="rId39"/>
    <p:sldId id="345" r:id="rId40"/>
    <p:sldId id="347" r:id="rId41"/>
    <p:sldId id="343" r:id="rId42"/>
    <p:sldId id="374" r:id="rId43"/>
    <p:sldId id="393" r:id="rId44"/>
    <p:sldId id="375" r:id="rId45"/>
    <p:sldId id="376" r:id="rId46"/>
    <p:sldId id="377" r:id="rId47"/>
    <p:sldId id="395" r:id="rId48"/>
    <p:sldId id="394" r:id="rId49"/>
    <p:sldId id="365" r:id="rId50"/>
    <p:sldId id="366" r:id="rId51"/>
    <p:sldId id="367" r:id="rId52"/>
    <p:sldId id="368" r:id="rId53"/>
    <p:sldId id="369" r:id="rId54"/>
    <p:sldId id="371" r:id="rId55"/>
    <p:sldId id="372" r:id="rId56"/>
    <p:sldId id="388" r:id="rId57"/>
    <p:sldId id="389" r:id="rId58"/>
    <p:sldId id="270" r:id="rId59"/>
    <p:sldId id="379" r:id="rId60"/>
    <p:sldId id="380" r:id="rId61"/>
    <p:sldId id="396" r:id="rId62"/>
    <p:sldId id="397" r:id="rId63"/>
    <p:sldId id="398" r:id="rId64"/>
    <p:sldId id="399" r:id="rId65"/>
    <p:sldId id="404" r:id="rId66"/>
    <p:sldId id="405" r:id="rId67"/>
    <p:sldId id="406" r:id="rId68"/>
    <p:sldId id="407" r:id="rId69"/>
    <p:sldId id="408" r:id="rId70"/>
    <p:sldId id="409" r:id="rId71"/>
    <p:sldId id="410" r:id="rId72"/>
    <p:sldId id="411" r:id="rId73"/>
    <p:sldId id="412" r:id="rId74"/>
    <p:sldId id="401" r:id="rId75"/>
    <p:sldId id="400" r:id="rId76"/>
    <p:sldId id="382" r:id="rId77"/>
    <p:sldId id="383" r:id="rId78"/>
    <p:sldId id="417" r:id="rId79"/>
    <p:sldId id="384" r:id="rId80"/>
    <p:sldId id="416" r:id="rId81"/>
    <p:sldId id="282" r:id="rId8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2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712" autoAdjust="0"/>
    <p:restoredTop sz="94660"/>
  </p:normalViewPr>
  <p:slideViewPr>
    <p:cSldViewPr snapToGrid="0">
      <p:cViewPr varScale="1">
        <p:scale>
          <a:sx n="115" d="100"/>
          <a:sy n="115" d="100"/>
        </p:scale>
        <p:origin x="27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image" Target="../media/image20.wmf"/><Relationship Id="rId7" Type="http://schemas.openxmlformats.org/officeDocument/2006/relationships/image" Target="../media/image24.wmf"/><Relationship Id="rId2" Type="http://schemas.openxmlformats.org/officeDocument/2006/relationships/image" Target="../media/image19.wmf"/><Relationship Id="rId1" Type="http://schemas.openxmlformats.org/officeDocument/2006/relationships/image" Target="../media/image18.wmf"/><Relationship Id="rId6" Type="http://schemas.openxmlformats.org/officeDocument/2006/relationships/image" Target="../media/image23.wmf"/><Relationship Id="rId5" Type="http://schemas.openxmlformats.org/officeDocument/2006/relationships/image" Target="../media/image22.wmf"/><Relationship Id="rId4" Type="http://schemas.openxmlformats.org/officeDocument/2006/relationships/image" Target="../media/image21.wmf"/><Relationship Id="rId9" Type="http://schemas.openxmlformats.org/officeDocument/2006/relationships/image" Target="../media/image2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8BFC6A66-3625-49F9-9361-2EFE300AE978}" type="datetimeFigureOut">
              <a:rPr lang="ru-RU" smtClean="0"/>
              <a:t>16.02.2026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1EA4A6-0F61-401D-A33A-18C1ED8DB475}" type="slidenum">
              <a:rPr lang="ru-RU" smtClean="0"/>
              <a:t>‹#›</a:t>
            </a:fld>
            <a:endParaRPr lang="ru-RU"/>
          </a:p>
        </p:txBody>
      </p:sp>
    </p:spTree>
    <p:extLst>
      <p:ext uri="{BB962C8B-B14F-4D97-AF65-F5344CB8AC3E}">
        <p14:creationId xmlns:p14="http://schemas.microsoft.com/office/powerpoint/2010/main" val="3009468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BFC6A66-3625-49F9-9361-2EFE300AE978}" type="datetimeFigureOut">
              <a:rPr lang="ru-RU" smtClean="0"/>
              <a:t>16.02.2026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1EA4A6-0F61-401D-A33A-18C1ED8DB475}" type="slidenum">
              <a:rPr lang="ru-RU" smtClean="0"/>
              <a:t>‹#›</a:t>
            </a:fld>
            <a:endParaRPr lang="ru-RU"/>
          </a:p>
        </p:txBody>
      </p:sp>
    </p:spTree>
    <p:extLst>
      <p:ext uri="{BB962C8B-B14F-4D97-AF65-F5344CB8AC3E}">
        <p14:creationId xmlns:p14="http://schemas.microsoft.com/office/powerpoint/2010/main" val="10117831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BFC6A66-3625-49F9-9361-2EFE300AE978}" type="datetimeFigureOut">
              <a:rPr lang="ru-RU" smtClean="0"/>
              <a:t>16.02.2026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1EA4A6-0F61-401D-A33A-18C1ED8DB475}" type="slidenum">
              <a:rPr lang="ru-RU" smtClean="0"/>
              <a:t>‹#›</a:t>
            </a:fld>
            <a:endParaRPr lang="ru-RU"/>
          </a:p>
        </p:txBody>
      </p:sp>
    </p:spTree>
    <p:extLst>
      <p:ext uri="{BB962C8B-B14F-4D97-AF65-F5344CB8AC3E}">
        <p14:creationId xmlns:p14="http://schemas.microsoft.com/office/powerpoint/2010/main" val="39033751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2/16/2026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547007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OverTx">
  <p:cSld name="Заголовок и объект над текс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p>
            <a:r>
              <a:rPr lang="ru-RU"/>
              <a:t>Образец заголовка</a:t>
            </a:r>
          </a:p>
        </p:txBody>
      </p:sp>
      <p:sp>
        <p:nvSpPr>
          <p:cNvPr id="3" name="Содержимое 2"/>
          <p:cNvSpPr>
            <a:spLocks noGrp="1"/>
          </p:cNvSpPr>
          <p:nvPr>
            <p:ph sz="half" idx="1"/>
          </p:nvPr>
        </p:nvSpPr>
        <p:spPr>
          <a:xfrm>
            <a:off x="609600" y="1600200"/>
            <a:ext cx="10972800" cy="21859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0" y="3938589"/>
            <a:ext cx="10972800" cy="218757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C9BA4ECA-C809-4CB1-958F-15DA39CA3EA3}" type="slidenum">
              <a:rPr lang="ru-RU" altLang="ru-RU"/>
              <a:pPr/>
              <a:t>‹#›</a:t>
            </a:fld>
            <a:endParaRPr lang="ru-RU" altLang="ru-RU"/>
          </a:p>
        </p:txBody>
      </p:sp>
    </p:spTree>
    <p:extLst>
      <p:ext uri="{BB962C8B-B14F-4D97-AF65-F5344CB8AC3E}">
        <p14:creationId xmlns:p14="http://schemas.microsoft.com/office/powerpoint/2010/main" val="5215488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OverObj">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p>
            <a:r>
              <a:rPr lang="ru-RU"/>
              <a:t>Образец заголовка</a:t>
            </a:r>
          </a:p>
        </p:txBody>
      </p:sp>
      <p:sp>
        <p:nvSpPr>
          <p:cNvPr id="3" name="Текст 2"/>
          <p:cNvSpPr>
            <a:spLocks noGrp="1"/>
          </p:cNvSpPr>
          <p:nvPr>
            <p:ph type="body" sz="half" idx="1"/>
          </p:nvPr>
        </p:nvSpPr>
        <p:spPr>
          <a:xfrm>
            <a:off x="609600" y="1600200"/>
            <a:ext cx="10972800" cy="21859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609600" y="3938589"/>
            <a:ext cx="10972800" cy="218757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B3A3E3FD-664E-49A5-849B-F8BB6E78F7F7}" type="slidenum">
              <a:rPr lang="ru-RU" altLang="ru-RU"/>
              <a:pPr>
                <a:defRPr/>
              </a:pPr>
              <a:t>‹#›</a:t>
            </a:fld>
            <a:endParaRPr lang="ru-RU" altLang="ru-RU"/>
          </a:p>
        </p:txBody>
      </p:sp>
    </p:spTree>
    <p:extLst>
      <p:ext uri="{BB962C8B-B14F-4D97-AF65-F5344CB8AC3E}">
        <p14:creationId xmlns:p14="http://schemas.microsoft.com/office/powerpoint/2010/main" val="887552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p>
            <a:r>
              <a:rPr lang="ru-RU"/>
              <a:t>Образец заголовка</a:t>
            </a:r>
          </a:p>
        </p:txBody>
      </p:sp>
      <p:sp>
        <p:nvSpPr>
          <p:cNvPr id="3" name="Таблица 2"/>
          <p:cNvSpPr>
            <a:spLocks noGrp="1"/>
          </p:cNvSpPr>
          <p:nvPr>
            <p:ph type="tbl" idx="1"/>
          </p:nvPr>
        </p:nvSpPr>
        <p:spPr>
          <a:xfrm>
            <a:off x="609600" y="1600201"/>
            <a:ext cx="10972800" cy="4525963"/>
          </a:xfrm>
        </p:spPr>
        <p:txBody>
          <a:bodyPr/>
          <a:lstStyle/>
          <a:p>
            <a:pPr lvl="0"/>
            <a:endParaRPr lang="ru-RU" noProof="0"/>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77474753-B785-4598-9A93-18A0058AC192}" type="slidenum">
              <a:rPr lang="ru-RU" altLang="ru-RU"/>
              <a:pPr>
                <a:defRPr/>
              </a:pPr>
              <a:t>‹#›</a:t>
            </a:fld>
            <a:endParaRPr lang="ru-RU" altLang="ru-RU"/>
          </a:p>
        </p:txBody>
      </p:sp>
    </p:spTree>
    <p:extLst>
      <p:ext uri="{BB962C8B-B14F-4D97-AF65-F5344CB8AC3E}">
        <p14:creationId xmlns:p14="http://schemas.microsoft.com/office/powerpoint/2010/main" val="3872551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AndTx">
  <p:cSld name="Заголовок, два объект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p>
            <a:r>
              <a:rPr lang="ru-RU"/>
              <a:t>Образец заголовка</a:t>
            </a:r>
          </a:p>
        </p:txBody>
      </p:sp>
      <p:sp>
        <p:nvSpPr>
          <p:cNvPr id="3" name="Содержимое 2"/>
          <p:cNvSpPr>
            <a:spLocks noGrp="1"/>
          </p:cNvSpPr>
          <p:nvPr>
            <p:ph sz="quarter" idx="1"/>
          </p:nvPr>
        </p:nvSpPr>
        <p:spPr>
          <a:xfrm>
            <a:off x="609600" y="1600200"/>
            <a:ext cx="5384800" cy="21859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quarter" idx="2"/>
          </p:nvPr>
        </p:nvSpPr>
        <p:spPr>
          <a:xfrm>
            <a:off x="609600" y="3938589"/>
            <a:ext cx="5384800" cy="218757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half" idx="3"/>
          </p:nvPr>
        </p:nvSpPr>
        <p:spPr>
          <a:xfrm>
            <a:off x="6197600" y="1600201"/>
            <a:ext cx="5384800" cy="452596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1E0AA30A-DEC9-498E-A8C1-03102BF63049}" type="slidenum">
              <a:rPr lang="ru-RU" altLang="ru-RU"/>
              <a:pPr>
                <a:defRPr/>
              </a:pPr>
              <a:t>‹#›</a:t>
            </a:fld>
            <a:endParaRPr lang="ru-RU" altLang="ru-RU"/>
          </a:p>
        </p:txBody>
      </p:sp>
    </p:spTree>
    <p:extLst>
      <p:ext uri="{BB962C8B-B14F-4D97-AF65-F5344CB8AC3E}">
        <p14:creationId xmlns:p14="http://schemas.microsoft.com/office/powerpoint/2010/main" val="1503093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BFC6A66-3625-49F9-9361-2EFE300AE978}" type="datetimeFigureOut">
              <a:rPr lang="ru-RU" smtClean="0"/>
              <a:t>16.02.2026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1EA4A6-0F61-401D-A33A-18C1ED8DB475}" type="slidenum">
              <a:rPr lang="ru-RU" smtClean="0"/>
              <a:t>‹#›</a:t>
            </a:fld>
            <a:endParaRPr lang="ru-RU"/>
          </a:p>
        </p:txBody>
      </p:sp>
    </p:spTree>
    <p:extLst>
      <p:ext uri="{BB962C8B-B14F-4D97-AF65-F5344CB8AC3E}">
        <p14:creationId xmlns:p14="http://schemas.microsoft.com/office/powerpoint/2010/main" val="3483252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8BFC6A66-3625-49F9-9361-2EFE300AE978}" type="datetimeFigureOut">
              <a:rPr lang="ru-RU" smtClean="0"/>
              <a:t>16.02.2026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1EA4A6-0F61-401D-A33A-18C1ED8DB475}" type="slidenum">
              <a:rPr lang="ru-RU" smtClean="0"/>
              <a:t>‹#›</a:t>
            </a:fld>
            <a:endParaRPr lang="ru-RU"/>
          </a:p>
        </p:txBody>
      </p:sp>
    </p:spTree>
    <p:extLst>
      <p:ext uri="{BB962C8B-B14F-4D97-AF65-F5344CB8AC3E}">
        <p14:creationId xmlns:p14="http://schemas.microsoft.com/office/powerpoint/2010/main" val="66901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8BFC6A66-3625-49F9-9361-2EFE300AE978}" type="datetimeFigureOut">
              <a:rPr lang="ru-RU" smtClean="0"/>
              <a:t>16.02.2026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71EA4A6-0F61-401D-A33A-18C1ED8DB475}" type="slidenum">
              <a:rPr lang="ru-RU" smtClean="0"/>
              <a:t>‹#›</a:t>
            </a:fld>
            <a:endParaRPr lang="ru-RU"/>
          </a:p>
        </p:txBody>
      </p:sp>
    </p:spTree>
    <p:extLst>
      <p:ext uri="{BB962C8B-B14F-4D97-AF65-F5344CB8AC3E}">
        <p14:creationId xmlns:p14="http://schemas.microsoft.com/office/powerpoint/2010/main" val="1911276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BFC6A66-3625-49F9-9361-2EFE300AE978}" type="datetimeFigureOut">
              <a:rPr lang="ru-RU" smtClean="0"/>
              <a:t>16.02.2026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71EA4A6-0F61-401D-A33A-18C1ED8DB475}" type="slidenum">
              <a:rPr lang="ru-RU" smtClean="0"/>
              <a:t>‹#›</a:t>
            </a:fld>
            <a:endParaRPr lang="ru-RU"/>
          </a:p>
        </p:txBody>
      </p:sp>
    </p:spTree>
    <p:extLst>
      <p:ext uri="{BB962C8B-B14F-4D97-AF65-F5344CB8AC3E}">
        <p14:creationId xmlns:p14="http://schemas.microsoft.com/office/powerpoint/2010/main" val="7788464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8BFC6A66-3625-49F9-9361-2EFE300AE978}" type="datetimeFigureOut">
              <a:rPr lang="ru-RU" smtClean="0"/>
              <a:t>16.02.2026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71EA4A6-0F61-401D-A33A-18C1ED8DB475}" type="slidenum">
              <a:rPr lang="ru-RU" smtClean="0"/>
              <a:t>‹#›</a:t>
            </a:fld>
            <a:endParaRPr lang="ru-RU"/>
          </a:p>
        </p:txBody>
      </p:sp>
    </p:spTree>
    <p:extLst>
      <p:ext uri="{BB962C8B-B14F-4D97-AF65-F5344CB8AC3E}">
        <p14:creationId xmlns:p14="http://schemas.microsoft.com/office/powerpoint/2010/main" val="2671580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BFC6A66-3625-49F9-9361-2EFE300AE978}" type="datetimeFigureOut">
              <a:rPr lang="ru-RU" smtClean="0"/>
              <a:t>16.02.2026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71EA4A6-0F61-401D-A33A-18C1ED8DB475}" type="slidenum">
              <a:rPr lang="ru-RU" smtClean="0"/>
              <a:t>‹#›</a:t>
            </a:fld>
            <a:endParaRPr lang="ru-RU"/>
          </a:p>
        </p:txBody>
      </p:sp>
    </p:spTree>
    <p:extLst>
      <p:ext uri="{BB962C8B-B14F-4D97-AF65-F5344CB8AC3E}">
        <p14:creationId xmlns:p14="http://schemas.microsoft.com/office/powerpoint/2010/main" val="11645252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8BFC6A66-3625-49F9-9361-2EFE300AE978}" type="datetimeFigureOut">
              <a:rPr lang="ru-RU" smtClean="0"/>
              <a:t>16.02.2026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71EA4A6-0F61-401D-A33A-18C1ED8DB475}" type="slidenum">
              <a:rPr lang="ru-RU" smtClean="0"/>
              <a:t>‹#›</a:t>
            </a:fld>
            <a:endParaRPr lang="ru-RU"/>
          </a:p>
        </p:txBody>
      </p:sp>
    </p:spTree>
    <p:extLst>
      <p:ext uri="{BB962C8B-B14F-4D97-AF65-F5344CB8AC3E}">
        <p14:creationId xmlns:p14="http://schemas.microsoft.com/office/powerpoint/2010/main" val="2322214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8BFC6A66-3625-49F9-9361-2EFE300AE978}" type="datetimeFigureOut">
              <a:rPr lang="ru-RU" smtClean="0"/>
              <a:t>16.02.2026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71EA4A6-0F61-401D-A33A-18C1ED8DB475}" type="slidenum">
              <a:rPr lang="ru-RU" smtClean="0"/>
              <a:t>‹#›</a:t>
            </a:fld>
            <a:endParaRPr lang="ru-RU"/>
          </a:p>
        </p:txBody>
      </p:sp>
    </p:spTree>
    <p:extLst>
      <p:ext uri="{BB962C8B-B14F-4D97-AF65-F5344CB8AC3E}">
        <p14:creationId xmlns:p14="http://schemas.microsoft.com/office/powerpoint/2010/main" val="3656053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FC6A66-3625-49F9-9361-2EFE300AE978}" type="datetimeFigureOut">
              <a:rPr lang="ru-RU" smtClean="0"/>
              <a:t>16.02.2026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1EA4A6-0F61-401D-A33A-18C1ED8DB475}" type="slidenum">
              <a:rPr lang="ru-RU" smtClean="0"/>
              <a:t>‹#›</a:t>
            </a:fld>
            <a:endParaRPr lang="ru-RU"/>
          </a:p>
        </p:txBody>
      </p:sp>
    </p:spTree>
    <p:extLst>
      <p:ext uri="{BB962C8B-B14F-4D97-AF65-F5344CB8AC3E}">
        <p14:creationId xmlns:p14="http://schemas.microsoft.com/office/powerpoint/2010/main" val="40394547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1.png"/><Relationship Id="rId4" Type="http://schemas.openxmlformats.org/officeDocument/2006/relationships/image" Target="../media/image10.wmf"/></Relationships>
</file>

<file path=ppt/slides/_rels/slide19.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2.wmf"/><Relationship Id="rId5" Type="http://schemas.openxmlformats.org/officeDocument/2006/relationships/oleObject" Target="../embeddings/oleObject3.bin"/><Relationship Id="rId4" Type="http://schemas.openxmlformats.org/officeDocument/2006/relationships/image" Target="../media/image11.wmf"/><Relationship Id="rId9" Type="http://schemas.openxmlformats.org/officeDocument/2006/relationships/image" Target="../media/image14.jpe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6.wmf"/></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0.wmf"/><Relationship Id="rId13" Type="http://schemas.openxmlformats.org/officeDocument/2006/relationships/oleObject" Target="../embeddings/oleObject11.bin"/><Relationship Id="rId18" Type="http://schemas.openxmlformats.org/officeDocument/2006/relationships/image" Target="../media/image25.wmf"/><Relationship Id="rId3" Type="http://schemas.openxmlformats.org/officeDocument/2006/relationships/oleObject" Target="../embeddings/oleObject6.bin"/><Relationship Id="rId7" Type="http://schemas.openxmlformats.org/officeDocument/2006/relationships/oleObject" Target="../embeddings/oleObject8.bin"/><Relationship Id="rId12" Type="http://schemas.openxmlformats.org/officeDocument/2006/relationships/image" Target="../media/image22.wmf"/><Relationship Id="rId17" Type="http://schemas.openxmlformats.org/officeDocument/2006/relationships/oleObject" Target="../embeddings/oleObject13.bin"/><Relationship Id="rId2" Type="http://schemas.openxmlformats.org/officeDocument/2006/relationships/slideLayout" Target="../slideLayouts/slideLayout15.xml"/><Relationship Id="rId16" Type="http://schemas.openxmlformats.org/officeDocument/2006/relationships/image" Target="../media/image24.wmf"/><Relationship Id="rId20" Type="http://schemas.openxmlformats.org/officeDocument/2006/relationships/image" Target="../media/image26.wmf"/><Relationship Id="rId1" Type="http://schemas.openxmlformats.org/officeDocument/2006/relationships/vmlDrawing" Target="../drawings/vmlDrawing4.vml"/><Relationship Id="rId6" Type="http://schemas.openxmlformats.org/officeDocument/2006/relationships/image" Target="../media/image19.wmf"/><Relationship Id="rId11" Type="http://schemas.openxmlformats.org/officeDocument/2006/relationships/oleObject" Target="../embeddings/oleObject10.bin"/><Relationship Id="rId5" Type="http://schemas.openxmlformats.org/officeDocument/2006/relationships/oleObject" Target="../embeddings/oleObject7.bin"/><Relationship Id="rId15" Type="http://schemas.openxmlformats.org/officeDocument/2006/relationships/oleObject" Target="../embeddings/oleObject12.bin"/><Relationship Id="rId10" Type="http://schemas.openxmlformats.org/officeDocument/2006/relationships/image" Target="../media/image21.wmf"/><Relationship Id="rId19" Type="http://schemas.openxmlformats.org/officeDocument/2006/relationships/oleObject" Target="../embeddings/oleObject14.bin"/><Relationship Id="rId4" Type="http://schemas.openxmlformats.org/officeDocument/2006/relationships/image" Target="../media/image18.wmf"/><Relationship Id="rId9" Type="http://schemas.openxmlformats.org/officeDocument/2006/relationships/oleObject" Target="../embeddings/oleObject9.bin"/><Relationship Id="rId14" Type="http://schemas.openxmlformats.org/officeDocument/2006/relationships/image" Target="../media/image23.w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hyperlink" Target="https://digteh.ru/Sxemoteh/RejRab/E/" TargetMode="External"/><Relationship Id="rId2" Type="http://schemas.openxmlformats.org/officeDocument/2006/relationships/hyperlink" Target="https://digteh.ru/Sxemoteh/RejRab/C/" TargetMode="Externa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67.xml.rels><?xml version="1.0" encoding="UTF-8" standalone="yes"?>
<Relationships xmlns="http://schemas.openxmlformats.org/package/2006/relationships"><Relationship Id="rId3" Type="http://schemas.openxmlformats.org/officeDocument/2006/relationships/hyperlink" Target="https://digteh.ru/UGFSvSPS/modul/QPSK/" TargetMode="External"/><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hyperlink" Target="https://digteh.ru/UGFSvSPS/modul/QAM/" TargetMode="External"/></Relationships>
</file>

<file path=ppt/slides/_rels/slide6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hyperlink" Target="https://testbook.com/objective-questions/mcq-on-amplitude-modulation--5eea6a0f39140f30f369e678#:~:text=Amplitude%20Modulation%20(AM):%20The,based%20on%20the%20message%20signal" TargetMode="External"/><Relationship Id="rId2" Type="http://schemas.openxmlformats.org/officeDocument/2006/relationships/hyperlink" Target="https://ru.dsplib.org/content/signal_qpsk/signal_qpsk.html" TargetMode="Externa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https://sound-au.com/articles/am-modulation.htm" TargetMode="External"/><Relationship Id="rId2" Type="http://schemas.openxmlformats.org/officeDocument/2006/relationships/hyperlink" Target="https://docs.cntd.ru/document/1200019859" TargetMode="Externa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166913" y="372453"/>
            <a:ext cx="3787027" cy="316001"/>
          </a:xfrm>
          <a:prstGeom prst="rect">
            <a:avLst/>
          </a:prstGeom>
        </p:spPr>
        <p:txBody>
          <a:bodyPr vert="horz" wrap="square" lIns="0" tIns="8145" rIns="0" bIns="0" rtlCol="0">
            <a:spAutoFit/>
          </a:bodyPr>
          <a:lstStyle/>
          <a:p>
            <a:pPr algn="ctr"/>
            <a:r>
              <a:rPr sz="2000" b="1" spc="-3" dirty="0">
                <a:solidFill>
                  <a:srgbClr val="003296"/>
                </a:solidFill>
                <a:latin typeface="Arial"/>
                <a:cs typeface="Arial"/>
              </a:rPr>
              <a:t>С. Н.</a:t>
            </a:r>
            <a:r>
              <a:rPr sz="2000" b="1" spc="-42" dirty="0">
                <a:solidFill>
                  <a:srgbClr val="003296"/>
                </a:solidFill>
                <a:latin typeface="Arial"/>
                <a:cs typeface="Arial"/>
              </a:rPr>
              <a:t> </a:t>
            </a:r>
            <a:r>
              <a:rPr sz="2000" b="1" spc="-6" dirty="0">
                <a:solidFill>
                  <a:srgbClr val="003296"/>
                </a:solidFill>
                <a:latin typeface="Arial"/>
                <a:cs typeface="Arial"/>
              </a:rPr>
              <a:t>ДАНИЛОВ</a:t>
            </a:r>
            <a:endParaRPr sz="2000" dirty="0">
              <a:solidFill>
                <a:srgbClr val="003296"/>
              </a:solidFill>
              <a:latin typeface="Arial"/>
              <a:cs typeface="Arial"/>
            </a:endParaRPr>
          </a:p>
        </p:txBody>
      </p:sp>
      <p:sp>
        <p:nvSpPr>
          <p:cNvPr id="3" name="object 3"/>
          <p:cNvSpPr txBox="1">
            <a:spLocks noGrp="1"/>
          </p:cNvSpPr>
          <p:nvPr>
            <p:ph type="title"/>
          </p:nvPr>
        </p:nvSpPr>
        <p:spPr>
          <a:xfrm>
            <a:off x="388653" y="791085"/>
            <a:ext cx="11393423" cy="1577885"/>
          </a:xfrm>
          <a:prstGeom prst="rect">
            <a:avLst/>
          </a:prstGeom>
        </p:spPr>
        <p:txBody>
          <a:bodyPr vert="horz" wrap="square" lIns="0" tIns="8145" rIns="0" bIns="0" rtlCol="0" anchor="ctr">
            <a:spAutoFit/>
          </a:bodyPr>
          <a:lstStyle/>
          <a:p>
            <a:pPr marL="814" algn="ctr">
              <a:lnSpc>
                <a:spcPct val="100000"/>
              </a:lnSpc>
              <a:spcBef>
                <a:spcPts val="0"/>
              </a:spcBef>
            </a:pPr>
            <a:r>
              <a:rPr lang="ru-RU" sz="2600" b="1" spc="-3" dirty="0">
                <a:solidFill>
                  <a:srgbClr val="003296"/>
                </a:solidFill>
                <a:latin typeface="Arial" panose="020B0604020202020204" pitchFamily="34" charset="0"/>
                <a:cs typeface="Arial" panose="020B0604020202020204" pitchFamily="34" charset="0"/>
              </a:rPr>
              <a:t>ВВЕДЕНИЕ В ТЕХНИКУ ПРИЕМА И ПЕРЕДАЧИ РАДИОСИГНАЛОВ</a:t>
            </a:r>
            <a:r>
              <a:rPr lang="en-US" sz="4000" b="1" spc="-3" dirty="0">
                <a:solidFill>
                  <a:srgbClr val="003296"/>
                </a:solidFill>
                <a:latin typeface="Arial" panose="020B0604020202020204" pitchFamily="34" charset="0"/>
                <a:cs typeface="Arial" panose="020B0604020202020204" pitchFamily="34" charset="0"/>
              </a:rPr>
              <a:t/>
            </a:r>
            <a:br>
              <a:rPr lang="en-US" sz="4000" b="1" spc="-3" dirty="0">
                <a:solidFill>
                  <a:srgbClr val="003296"/>
                </a:solidFill>
                <a:latin typeface="Arial" panose="020B0604020202020204" pitchFamily="34" charset="0"/>
                <a:cs typeface="Arial" panose="020B0604020202020204" pitchFamily="34" charset="0"/>
              </a:rPr>
            </a:br>
            <a:r>
              <a:rPr lang="ru-RU" sz="1200" b="1" spc="-3" dirty="0" err="1" smtClean="0">
                <a:solidFill>
                  <a:schemeClr val="bg1"/>
                </a:solidFill>
                <a:latin typeface="Arial" panose="020B0604020202020204" pitchFamily="34" charset="0"/>
                <a:cs typeface="Arial" panose="020B0604020202020204" pitchFamily="34" charset="0"/>
              </a:rPr>
              <a:t>аа</a:t>
            </a:r>
            <a:r>
              <a:rPr lang="ru-RU" sz="4000" b="1" spc="-3" dirty="0" smtClean="0">
                <a:solidFill>
                  <a:srgbClr val="003296"/>
                </a:solidFill>
                <a:latin typeface="Arial" panose="020B0604020202020204" pitchFamily="34" charset="0"/>
                <a:cs typeface="Arial" panose="020B0604020202020204" pitchFamily="34" charset="0"/>
              </a:rPr>
              <a:t/>
            </a:r>
            <a:br>
              <a:rPr lang="ru-RU" sz="4000" b="1" spc="-3" dirty="0" smtClean="0">
                <a:solidFill>
                  <a:srgbClr val="003296"/>
                </a:solidFill>
                <a:latin typeface="Arial" panose="020B0604020202020204" pitchFamily="34" charset="0"/>
                <a:cs typeface="Arial" panose="020B0604020202020204" pitchFamily="34" charset="0"/>
              </a:rPr>
            </a:br>
            <a:r>
              <a:rPr lang="ru-RU" sz="2800" b="1" spc="-3" dirty="0" smtClean="0">
                <a:solidFill>
                  <a:srgbClr val="003296"/>
                </a:solidFill>
                <a:latin typeface="Arial" panose="020B0604020202020204" pitchFamily="34" charset="0"/>
                <a:cs typeface="Arial" panose="020B0604020202020204" pitchFamily="34" charset="0"/>
              </a:rPr>
              <a:t>В двух частях</a:t>
            </a:r>
            <a:br>
              <a:rPr lang="ru-RU" sz="2800" b="1" spc="-3" dirty="0" smtClean="0">
                <a:solidFill>
                  <a:srgbClr val="003296"/>
                </a:solidFill>
                <a:latin typeface="Arial" panose="020B0604020202020204" pitchFamily="34" charset="0"/>
                <a:cs typeface="Arial" panose="020B0604020202020204" pitchFamily="34" charset="0"/>
              </a:rPr>
            </a:br>
            <a:r>
              <a:rPr lang="ru-RU" sz="800" b="1" spc="-3" dirty="0">
                <a:solidFill>
                  <a:schemeClr val="bg1"/>
                </a:solidFill>
                <a:latin typeface="Arial" panose="020B0604020202020204" pitchFamily="34" charset="0"/>
                <a:cs typeface="Arial" panose="020B0604020202020204" pitchFamily="34" charset="0"/>
              </a:rPr>
              <a:t>а</a:t>
            </a:r>
            <a:r>
              <a:rPr lang="ru-RU" sz="2800" b="1" spc="-3" dirty="0" smtClean="0">
                <a:solidFill>
                  <a:srgbClr val="003296"/>
                </a:solidFill>
                <a:latin typeface="Arial" panose="020B0604020202020204" pitchFamily="34" charset="0"/>
                <a:cs typeface="Arial" panose="020B0604020202020204" pitchFamily="34" charset="0"/>
              </a:rPr>
              <a:t/>
            </a:r>
            <a:br>
              <a:rPr lang="ru-RU" sz="2800" b="1" spc="-3" dirty="0" smtClean="0">
                <a:solidFill>
                  <a:srgbClr val="003296"/>
                </a:solidFill>
                <a:latin typeface="Arial" panose="020B0604020202020204" pitchFamily="34" charset="0"/>
                <a:cs typeface="Arial" panose="020B0604020202020204" pitchFamily="34" charset="0"/>
              </a:rPr>
            </a:br>
            <a:r>
              <a:rPr lang="ru-RU" sz="2800" b="1" spc="-3" dirty="0" smtClean="0">
                <a:solidFill>
                  <a:srgbClr val="003296"/>
                </a:solidFill>
                <a:latin typeface="Arial" panose="020B0604020202020204" pitchFamily="34" charset="0"/>
                <a:cs typeface="Arial" panose="020B0604020202020204" pitchFamily="34" charset="0"/>
              </a:rPr>
              <a:t>Часть </a:t>
            </a:r>
            <a:r>
              <a:rPr lang="ru-RU" sz="2800" b="1" spc="-3" dirty="0">
                <a:solidFill>
                  <a:srgbClr val="003296"/>
                </a:solidFill>
                <a:latin typeface="Arial" panose="020B0604020202020204" pitchFamily="34" charset="0"/>
                <a:cs typeface="Arial" panose="020B0604020202020204" pitchFamily="34" charset="0"/>
              </a:rPr>
              <a:t>1</a:t>
            </a:r>
            <a:endParaRPr sz="2800" b="1" spc="-3" dirty="0">
              <a:solidFill>
                <a:srgbClr val="003296"/>
              </a:solidFill>
              <a:latin typeface="Arial" panose="020B0604020202020204" pitchFamily="34" charset="0"/>
              <a:cs typeface="Arial" panose="020B0604020202020204" pitchFamily="34" charset="0"/>
            </a:endParaRPr>
          </a:p>
        </p:txBody>
      </p:sp>
      <p:sp>
        <p:nvSpPr>
          <p:cNvPr id="4" name="object 4"/>
          <p:cNvSpPr txBox="1"/>
          <p:nvPr/>
        </p:nvSpPr>
        <p:spPr>
          <a:xfrm>
            <a:off x="3240622" y="5544247"/>
            <a:ext cx="5639612" cy="1113006"/>
          </a:xfrm>
          <a:prstGeom prst="rect">
            <a:avLst/>
          </a:prstGeom>
        </p:spPr>
        <p:txBody>
          <a:bodyPr vert="horz" wrap="square" lIns="0" tIns="41538" rIns="0" bIns="0" rtlCol="0">
            <a:spAutoFit/>
          </a:bodyPr>
          <a:lstStyle/>
          <a:p>
            <a:pPr algn="ctr"/>
            <a:r>
              <a:rPr sz="2000" b="1" spc="-6" dirty="0">
                <a:solidFill>
                  <a:srgbClr val="003296"/>
                </a:solidFill>
                <a:latin typeface="Arial"/>
                <a:cs typeface="Arial"/>
              </a:rPr>
              <a:t>Тамбов</a:t>
            </a:r>
            <a:endParaRPr sz="2000" dirty="0">
              <a:solidFill>
                <a:srgbClr val="003296"/>
              </a:solidFill>
              <a:latin typeface="Arial"/>
              <a:cs typeface="Arial"/>
            </a:endParaRPr>
          </a:p>
          <a:p>
            <a:pPr marL="79001" marR="3258" algn="ctr">
              <a:lnSpc>
                <a:spcPct val="124300"/>
              </a:lnSpc>
              <a:buChar char="•"/>
              <a:tabLst>
                <a:tab pos="79001" algn="l"/>
              </a:tabLst>
            </a:pPr>
            <a:r>
              <a:rPr sz="2000" b="1" spc="-3" dirty="0">
                <a:solidFill>
                  <a:srgbClr val="003296"/>
                </a:solidFill>
                <a:latin typeface="Arial"/>
                <a:cs typeface="Arial"/>
              </a:rPr>
              <a:t>Издательский центр </a:t>
            </a:r>
            <a:r>
              <a:rPr sz="2000" b="1" dirty="0">
                <a:solidFill>
                  <a:srgbClr val="003296"/>
                </a:solidFill>
                <a:latin typeface="Arial"/>
                <a:cs typeface="Arial"/>
              </a:rPr>
              <a:t>ФГБОУ </a:t>
            </a:r>
            <a:r>
              <a:rPr sz="2000" b="1" spc="-6" dirty="0">
                <a:solidFill>
                  <a:srgbClr val="003296"/>
                </a:solidFill>
                <a:latin typeface="Arial"/>
                <a:cs typeface="Arial"/>
              </a:rPr>
              <a:t>ВО </a:t>
            </a:r>
            <a:r>
              <a:rPr sz="2000" b="1" spc="-3" dirty="0">
                <a:solidFill>
                  <a:srgbClr val="003296"/>
                </a:solidFill>
                <a:latin typeface="Arial"/>
                <a:cs typeface="Arial"/>
              </a:rPr>
              <a:t>«ТГТУ» •  </a:t>
            </a:r>
            <a:r>
              <a:rPr sz="2000" b="1" spc="-6" dirty="0">
                <a:solidFill>
                  <a:srgbClr val="003296"/>
                </a:solidFill>
                <a:latin typeface="Arial"/>
                <a:cs typeface="Arial"/>
              </a:rPr>
              <a:t>202</a:t>
            </a:r>
            <a:r>
              <a:rPr lang="ru-RU" sz="2000" b="1" spc="-6" dirty="0">
                <a:solidFill>
                  <a:srgbClr val="003296"/>
                </a:solidFill>
                <a:latin typeface="Arial"/>
                <a:cs typeface="Arial"/>
              </a:rPr>
              <a:t>6</a:t>
            </a:r>
            <a:endParaRPr sz="2000" dirty="0">
              <a:solidFill>
                <a:srgbClr val="003296"/>
              </a:solidFill>
              <a:latin typeface="Arial"/>
              <a:cs typeface="Arial"/>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84331" y="2678043"/>
            <a:ext cx="3969609" cy="2744613"/>
          </a:xfrm>
          <a:prstGeom prst="rect">
            <a:avLst/>
          </a:prstGeom>
        </p:spPr>
      </p:pic>
    </p:spTree>
    <p:extLst>
      <p:ext uri="{BB962C8B-B14F-4D97-AF65-F5344CB8AC3E}">
        <p14:creationId xmlns:p14="http://schemas.microsoft.com/office/powerpoint/2010/main" val="13116662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title"/>
          </p:nvPr>
        </p:nvSpPr>
        <p:spPr>
          <a:xfrm>
            <a:off x="1981200" y="274638"/>
            <a:ext cx="8229600" cy="417512"/>
          </a:xfrm>
        </p:spPr>
        <p:txBody>
          <a:bodyPr>
            <a:normAutofit fontScale="90000"/>
          </a:bodyPr>
          <a:lstStyle/>
          <a:p>
            <a:pPr algn="l" eaLnBrk="1" hangingPunct="1"/>
            <a:r>
              <a:rPr lang="ru-RU" altLang="ru-RU" sz="2800" b="1" dirty="0">
                <a:solidFill>
                  <a:srgbClr val="0070C0"/>
                </a:solidFill>
              </a:rPr>
              <a:t>1.1.3 Передатчик с модуляцией в петле обратной связи.</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5672" y="775856"/>
            <a:ext cx="8448832" cy="3793932"/>
          </a:xfrm>
          <a:prstGeom prst="rect">
            <a:avLst/>
          </a:prstGeom>
        </p:spPr>
      </p:pic>
      <p:sp>
        <p:nvSpPr>
          <p:cNvPr id="2" name="Прямоугольник 1"/>
          <p:cNvSpPr/>
          <p:nvPr/>
        </p:nvSpPr>
        <p:spPr>
          <a:xfrm>
            <a:off x="443346" y="4477301"/>
            <a:ext cx="11499273" cy="1938992"/>
          </a:xfrm>
          <a:prstGeom prst="rect">
            <a:avLst/>
          </a:prstGeom>
        </p:spPr>
        <p:txBody>
          <a:bodyPr wrap="square">
            <a:spAutoFit/>
          </a:bodyPr>
          <a:lstStyle/>
          <a:p>
            <a:pPr indent="365125" algn="just">
              <a:lnSpc>
                <a:spcPct val="150000"/>
              </a:lnSpc>
            </a:pPr>
            <a:r>
              <a:rPr lang="ru-RU" altLang="ru-RU" sz="1600" dirty="0"/>
              <a:t>Из теории автоматического управления известно, что любая устойчивая схема автоматического регулирования стремится уравнять воздействия на</a:t>
            </a:r>
            <a:r>
              <a:rPr lang="ru-RU" altLang="ru-RU" sz="1600" b="1" dirty="0"/>
              <a:t> </a:t>
            </a:r>
            <a:r>
              <a:rPr lang="ru-RU" altLang="ru-RU" sz="1600" dirty="0"/>
              <a:t>входах вычитающего элемента. </a:t>
            </a:r>
          </a:p>
          <a:p>
            <a:pPr indent="365125" algn="just">
              <a:lnSpc>
                <a:spcPct val="150000"/>
              </a:lnSpc>
            </a:pPr>
            <a:r>
              <a:rPr lang="ru-RU" altLang="ru-RU" sz="1600" dirty="0"/>
              <a:t>В рассматриваемой схеме (рис. 4) этими воздействиями являются исходный идеальный модулирующий сигнал </a:t>
            </a:r>
            <a:r>
              <a:rPr lang="en-US" altLang="ru-RU" sz="1600" dirty="0"/>
              <a:t>s</a:t>
            </a:r>
            <a:r>
              <a:rPr lang="ru-RU" altLang="ru-RU" sz="1600" baseline="-25000" dirty="0"/>
              <a:t>м</a:t>
            </a:r>
            <a:r>
              <a:rPr lang="ru-RU" altLang="ru-RU" sz="1600" dirty="0"/>
              <a:t>(</a:t>
            </a:r>
            <a:r>
              <a:rPr lang="en-US" altLang="ru-RU" sz="1600" dirty="0"/>
              <a:t>t</a:t>
            </a:r>
            <a:r>
              <a:rPr lang="ru-RU" altLang="ru-RU" sz="1600" dirty="0"/>
              <a:t>) и реальный модулирующий сигнал </a:t>
            </a:r>
            <a:r>
              <a:rPr lang="en-US" altLang="ru-RU" sz="1600" dirty="0"/>
              <a:t>s</a:t>
            </a:r>
            <a:r>
              <a:rPr lang="ru-RU" altLang="ru-RU" sz="1600" baseline="-25000" dirty="0"/>
              <a:t>м</a:t>
            </a:r>
            <a:r>
              <a:rPr lang="ru-RU" altLang="ru-RU" sz="1600" dirty="0"/>
              <a:t>'(</a:t>
            </a:r>
            <a:r>
              <a:rPr lang="en-US" altLang="ru-RU" sz="1600" dirty="0"/>
              <a:t>t</a:t>
            </a:r>
            <a:r>
              <a:rPr lang="ru-RU" altLang="ru-RU" sz="1600" dirty="0"/>
              <a:t>), который получается (на передающей стороне) как </a:t>
            </a:r>
            <a:r>
              <a:rPr lang="ru-RU" altLang="ru-RU" sz="1600" dirty="0" err="1"/>
              <a:t>демодулированный</a:t>
            </a:r>
            <a:r>
              <a:rPr lang="ru-RU" altLang="ru-RU" sz="1600" dirty="0"/>
              <a:t> сигнал выходного сигнала передатчика (снимается через направленный </a:t>
            </a:r>
            <a:r>
              <a:rPr lang="ru-RU" altLang="ru-RU" sz="1600" dirty="0" err="1"/>
              <a:t>ответвитель</a:t>
            </a:r>
            <a:r>
              <a:rPr lang="ru-RU" altLang="ru-RU" sz="1600" dirty="0"/>
              <a:t> для значительного уменьшения мощности). </a:t>
            </a:r>
          </a:p>
        </p:txBody>
      </p:sp>
      <p:sp>
        <p:nvSpPr>
          <p:cNvPr id="5" name="Прямоугольник 4"/>
          <p:cNvSpPr/>
          <p:nvPr/>
        </p:nvSpPr>
        <p:spPr>
          <a:xfrm>
            <a:off x="5571201" y="4107969"/>
            <a:ext cx="859531" cy="369332"/>
          </a:xfrm>
          <a:prstGeom prst="rect">
            <a:avLst/>
          </a:prstGeom>
        </p:spPr>
        <p:txBody>
          <a:bodyPr wrap="none">
            <a:spAutoFit/>
          </a:bodyPr>
          <a:lstStyle/>
          <a:p>
            <a:r>
              <a:rPr lang="ru-RU" altLang="ru-RU" dirty="0">
                <a:solidFill>
                  <a:srgbClr val="000000"/>
                </a:solidFill>
              </a:rPr>
              <a:t>Рис. 4  </a:t>
            </a:r>
            <a:endParaRPr lang="ru-RU" dirty="0"/>
          </a:p>
        </p:txBody>
      </p:sp>
    </p:spTree>
    <p:extLst>
      <p:ext uri="{BB962C8B-B14F-4D97-AF65-F5344CB8AC3E}">
        <p14:creationId xmlns:p14="http://schemas.microsoft.com/office/powerpoint/2010/main" val="588044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a:xfrm>
            <a:off x="452581" y="333375"/>
            <a:ext cx="11305309" cy="6237288"/>
          </a:xfrm>
        </p:spPr>
        <p:txBody>
          <a:bodyPr>
            <a:normAutofit fontScale="92500"/>
          </a:bodyPr>
          <a:lstStyle/>
          <a:p>
            <a:pPr marL="0" indent="365125" algn="just">
              <a:lnSpc>
                <a:spcPct val="170000"/>
              </a:lnSpc>
              <a:buNone/>
            </a:pPr>
            <a:r>
              <a:rPr lang="ru-RU" altLang="ru-RU" sz="1700" dirty="0"/>
              <a:t>Фазоманипулированный сигнал с ограниченной шириной спектра всегда имеет паразитную амплитудную модуляцию, величина которой зависит от степени ограничения спектра модулирующего сигнала. Чем больше ограничение спектра , тем больше паразитная модуляция. </a:t>
            </a:r>
          </a:p>
          <a:p>
            <a:pPr marL="0" indent="365125" algn="just">
              <a:lnSpc>
                <a:spcPct val="170000"/>
              </a:lnSpc>
              <a:buNone/>
            </a:pPr>
            <a:r>
              <a:rPr lang="ru-RU" altLang="ru-RU" sz="1700" dirty="0"/>
              <a:t>Но такой сигнал должен быть усилен без существенных искажений. Любые искажения амплитуды модулированного сигнала, которые могут иметь место в усилителе мощности передатчика, приводят к межсимвольной интерференции и расширению спектра частот модулированного сигнала, что сводит на нет преимущества фазовой манипуляции. Кроме того, следует учитывать, что работа УМ без искажений сигнала в режиме класса А очень не выгодна энергетически.</a:t>
            </a:r>
          </a:p>
          <a:p>
            <a:pPr marL="0" indent="365125" algn="just">
              <a:lnSpc>
                <a:spcPct val="170000"/>
              </a:lnSpc>
              <a:buNone/>
            </a:pPr>
            <a:r>
              <a:rPr lang="ru-RU" altLang="ru-RU" sz="1700" dirty="0"/>
              <a:t>Обычно, чтобы существенно снизить вносимые межсимвольные искажения, степень линейности УМ должна быть высокой. В результате суммарный КПД передатчика резко снижается, а достижение мощностей передатчика порядка 50-70 Вт практически затруднено.</a:t>
            </a:r>
          </a:p>
          <a:p>
            <a:pPr marL="0" indent="365125" algn="just">
              <a:lnSpc>
                <a:spcPct val="170000"/>
              </a:lnSpc>
              <a:buNone/>
            </a:pPr>
            <a:r>
              <a:rPr lang="ru-RU" altLang="ru-RU" sz="1700" dirty="0"/>
              <a:t>Из рис. 4 видно, что разностный сигнал на выходе элемента сравнения равен</a:t>
            </a:r>
            <a:endParaRPr lang="en-US" altLang="ru-RU" sz="1700" dirty="0"/>
          </a:p>
          <a:p>
            <a:pPr marL="0" indent="365125" algn="ctr">
              <a:lnSpc>
                <a:spcPct val="170000"/>
              </a:lnSpc>
              <a:buNone/>
            </a:pPr>
            <a:r>
              <a:rPr lang="en-US" altLang="ru-RU" sz="1700" dirty="0" err="1"/>
              <a:t>Δs</a:t>
            </a:r>
            <a:r>
              <a:rPr lang="ru-RU" altLang="ru-RU" sz="1700" dirty="0"/>
              <a:t>(</a:t>
            </a:r>
            <a:r>
              <a:rPr lang="en-US" altLang="ru-RU" sz="1700" dirty="0"/>
              <a:t>t</a:t>
            </a:r>
            <a:r>
              <a:rPr lang="ru-RU" altLang="ru-RU" sz="1700" dirty="0"/>
              <a:t>) = </a:t>
            </a:r>
            <a:r>
              <a:rPr lang="en-US" altLang="ru-RU" sz="1700" dirty="0"/>
              <a:t>K</a:t>
            </a:r>
            <a:r>
              <a:rPr lang="en-US" altLang="ru-RU" sz="1700" baseline="-25000" dirty="0"/>
              <a:t>c</a:t>
            </a:r>
            <a:r>
              <a:rPr lang="ru-RU" altLang="ru-RU" sz="1700" dirty="0"/>
              <a:t>[</a:t>
            </a:r>
            <a:r>
              <a:rPr lang="en-US" altLang="ru-RU" sz="1700" dirty="0"/>
              <a:t>s</a:t>
            </a:r>
            <a:r>
              <a:rPr lang="ru-RU" altLang="ru-RU" sz="1700" dirty="0"/>
              <a:t>(</a:t>
            </a:r>
            <a:r>
              <a:rPr lang="en-US" altLang="ru-RU" sz="1700" dirty="0"/>
              <a:t>t</a:t>
            </a:r>
            <a:r>
              <a:rPr lang="ru-RU" altLang="ru-RU" sz="1700" dirty="0"/>
              <a:t>)-</a:t>
            </a:r>
            <a:r>
              <a:rPr lang="en-US" altLang="ru-RU" sz="1700" dirty="0"/>
              <a:t>s</a:t>
            </a:r>
            <a:r>
              <a:rPr lang="ru-RU" altLang="ru-RU" sz="1700" dirty="0"/>
              <a:t>’(</a:t>
            </a:r>
            <a:r>
              <a:rPr lang="en-US" altLang="ru-RU" sz="1700" dirty="0"/>
              <a:t>t</a:t>
            </a:r>
            <a:r>
              <a:rPr lang="ru-RU" altLang="ru-RU" sz="1700" dirty="0"/>
              <a:t>)]. </a:t>
            </a:r>
            <a:endParaRPr lang="en-US" altLang="ru-RU" sz="1700" dirty="0"/>
          </a:p>
          <a:p>
            <a:pPr marL="0" indent="365125" algn="just">
              <a:lnSpc>
                <a:spcPct val="170000"/>
              </a:lnSpc>
              <a:buNone/>
            </a:pPr>
            <a:r>
              <a:rPr lang="ru-RU" altLang="ru-RU" sz="1700" dirty="0"/>
              <a:t>Здесь К</a:t>
            </a:r>
            <a:r>
              <a:rPr lang="ru-RU" altLang="ru-RU" sz="1700" baseline="-25000" dirty="0"/>
              <a:t>с</a:t>
            </a:r>
            <a:r>
              <a:rPr lang="en-US" altLang="ru-RU" sz="1700" dirty="0"/>
              <a:t> </a:t>
            </a:r>
            <a:r>
              <a:rPr lang="ru-RU" altLang="ru-RU" sz="1700" dirty="0"/>
              <a:t>- коэффициент передачи схемы сравнения.</a:t>
            </a:r>
          </a:p>
          <a:p>
            <a:pPr marL="0" indent="365125" algn="just">
              <a:lnSpc>
                <a:spcPct val="110000"/>
              </a:lnSpc>
              <a:buNone/>
            </a:pPr>
            <a:endParaRPr lang="ru-RU" altLang="ru-RU" sz="1600" dirty="0"/>
          </a:p>
          <a:p>
            <a:pPr marL="0" indent="365125" algn="just">
              <a:lnSpc>
                <a:spcPct val="110000"/>
              </a:lnSpc>
              <a:buNone/>
            </a:pPr>
            <a:endParaRPr lang="ru-RU" altLang="ru-RU" sz="1600" dirty="0"/>
          </a:p>
        </p:txBody>
      </p:sp>
    </p:spTree>
    <p:extLst>
      <p:ext uri="{BB962C8B-B14F-4D97-AF65-F5344CB8AC3E}">
        <p14:creationId xmlns:p14="http://schemas.microsoft.com/office/powerpoint/2010/main" val="26873904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body" idx="1"/>
          </p:nvPr>
        </p:nvSpPr>
        <p:spPr>
          <a:xfrm>
            <a:off x="295564" y="249381"/>
            <a:ext cx="11471564" cy="5966692"/>
          </a:xfrm>
        </p:spPr>
        <p:txBody>
          <a:bodyPr>
            <a:noAutofit/>
          </a:bodyPr>
          <a:lstStyle/>
          <a:p>
            <a:pPr marL="0" indent="365125" algn="just">
              <a:lnSpc>
                <a:spcPct val="150000"/>
              </a:lnSpc>
              <a:buNone/>
            </a:pPr>
            <a:r>
              <a:rPr lang="ru-RU" altLang="ru-RU" sz="1600" dirty="0"/>
              <a:t>При фазовой модуляции комплексная огибающая модулированного сигнала является линейной функцией модулирующего сигнала, поэтому модулированный высокочастотный сигнал на выходе модулятора может быть представлен в виде</a:t>
            </a:r>
            <a:endParaRPr lang="en-US" altLang="ru-RU" sz="1600" dirty="0"/>
          </a:p>
          <a:p>
            <a:pPr marL="0" indent="365125" algn="ctr">
              <a:lnSpc>
                <a:spcPct val="150000"/>
              </a:lnSpc>
              <a:buNone/>
            </a:pPr>
            <a:r>
              <a:rPr lang="en-US" altLang="ru-RU" sz="1600" dirty="0"/>
              <a:t>s</a:t>
            </a:r>
            <a:r>
              <a:rPr lang="ru-RU" altLang="ru-RU" sz="1600" baseline="-25000" dirty="0" err="1"/>
              <a:t>вых</a:t>
            </a:r>
            <a:r>
              <a:rPr lang="en-US" altLang="ru-RU" sz="1600" dirty="0"/>
              <a:t>(t) = Re[K</a:t>
            </a:r>
            <a:r>
              <a:rPr lang="en-US" altLang="ru-RU" sz="1600" baseline="-25000" dirty="0"/>
              <a:t>M</a:t>
            </a:r>
            <a:r>
              <a:rPr lang="en-US" altLang="ru-RU" sz="1600" dirty="0"/>
              <a:t>Δs(t)</a:t>
            </a:r>
            <a:r>
              <a:rPr lang="en-US" altLang="ru-RU" sz="1600" dirty="0" err="1"/>
              <a:t>e</a:t>
            </a:r>
            <a:r>
              <a:rPr lang="en-US" altLang="ru-RU" sz="1600" baseline="30000" dirty="0" err="1"/>
              <a:t>jωct</a:t>
            </a:r>
            <a:r>
              <a:rPr lang="en-US" altLang="ru-RU" sz="1600" dirty="0"/>
              <a:t> ], </a:t>
            </a:r>
            <a:endParaRPr lang="ru-RU" altLang="ru-RU" sz="1600" dirty="0"/>
          </a:p>
          <a:p>
            <a:pPr marL="0" indent="365125" algn="just">
              <a:lnSpc>
                <a:spcPct val="150000"/>
              </a:lnSpc>
              <a:buNone/>
            </a:pPr>
            <a:r>
              <a:rPr lang="ru-RU" altLang="ru-RU" sz="1600" dirty="0"/>
              <a:t>где  </a:t>
            </a:r>
            <a:r>
              <a:rPr lang="en-US" altLang="ru-RU" sz="1600" dirty="0"/>
              <a:t>K</a:t>
            </a:r>
            <a:r>
              <a:rPr lang="en-US" altLang="ru-RU" sz="1600" baseline="-25000" dirty="0"/>
              <a:t>M</a:t>
            </a:r>
            <a:r>
              <a:rPr lang="ru-RU" altLang="ru-RU" sz="1600" baseline="-25000" dirty="0"/>
              <a:t>  </a:t>
            </a:r>
            <a:r>
              <a:rPr lang="ru-RU" altLang="ru-RU" sz="1600" dirty="0"/>
              <a:t>- коэффициент, характеризующий взаимосвязь модулирующего сигнала и комплексной огибающей модулированного сигнала.</a:t>
            </a:r>
          </a:p>
          <a:p>
            <a:pPr marL="0" indent="365125" algn="just">
              <a:lnSpc>
                <a:spcPct val="150000"/>
              </a:lnSpc>
              <a:buNone/>
            </a:pPr>
            <a:r>
              <a:rPr lang="ru-RU" altLang="ru-RU" sz="1600" dirty="0"/>
              <a:t>В демодуляторе выполняется когерентная демодуляция входного сигнала, причем когерентность обеспечивается тем, что в качестве генератора опорного </a:t>
            </a:r>
            <a:r>
              <a:rPr lang="ru-RU" altLang="ru-RU" sz="1600"/>
              <a:t>высокочастотного сигнала </a:t>
            </a:r>
            <a:r>
              <a:rPr lang="ru-RU" altLang="ru-RU" sz="1600" dirty="0"/>
              <a:t>используется тот же генератор, что и при модуляции. Тогда </a:t>
            </a:r>
            <a:r>
              <a:rPr lang="ru-RU" altLang="ru-RU" sz="1600" dirty="0" err="1"/>
              <a:t>демодулированный</a:t>
            </a:r>
            <a:r>
              <a:rPr lang="ru-RU" altLang="ru-RU" sz="1600" dirty="0"/>
              <a:t> сигнал </a:t>
            </a:r>
            <a:r>
              <a:rPr lang="en-US" altLang="ru-RU" sz="1600" dirty="0"/>
              <a:t>s</a:t>
            </a:r>
            <a:r>
              <a:rPr lang="ru-RU" altLang="ru-RU" sz="1600" dirty="0"/>
              <a:t>'(</a:t>
            </a:r>
            <a:r>
              <a:rPr lang="en-US" altLang="ru-RU" sz="1600" dirty="0"/>
              <a:t>t</a:t>
            </a:r>
            <a:r>
              <a:rPr lang="ru-RU" altLang="ru-RU" sz="1600" dirty="0"/>
              <a:t>) на выходе демодулятора будет иметь вид</a:t>
            </a:r>
            <a:endParaRPr lang="en-US" altLang="ru-RU" sz="1600" dirty="0"/>
          </a:p>
          <a:p>
            <a:pPr marL="0" indent="365125" algn="ctr">
              <a:lnSpc>
                <a:spcPct val="150000"/>
              </a:lnSpc>
              <a:buNone/>
            </a:pPr>
            <a:r>
              <a:rPr lang="en-US" altLang="ru-RU" sz="1600" dirty="0"/>
              <a:t>s'(t) = K</a:t>
            </a:r>
            <a:r>
              <a:rPr lang="en-US" altLang="ru-RU" sz="1600" baseline="-25000" dirty="0"/>
              <a:t>M</a:t>
            </a:r>
            <a:r>
              <a:rPr lang="en-US" altLang="ru-RU" sz="1600" dirty="0"/>
              <a:t>Δs(t)</a:t>
            </a:r>
            <a:r>
              <a:rPr lang="en-US" altLang="ru-RU" sz="1600" dirty="0" err="1"/>
              <a:t>k</a:t>
            </a:r>
            <a:r>
              <a:rPr lang="en-US" altLang="ru-RU" sz="1600" baseline="-25000" dirty="0" err="1"/>
              <a:t>DM</a:t>
            </a:r>
            <a:r>
              <a:rPr lang="en-US" altLang="ru-RU" sz="1600" dirty="0" err="1"/>
              <a:t>K</a:t>
            </a:r>
            <a:r>
              <a:rPr lang="en-US" altLang="ru-RU" sz="1600" baseline="-25000" dirty="0" err="1"/>
              <a:t>P</a:t>
            </a:r>
            <a:r>
              <a:rPr lang="en-US" altLang="ru-RU" sz="1600" dirty="0"/>
              <a:t>(s). </a:t>
            </a:r>
            <a:endParaRPr lang="ru-RU" altLang="ru-RU" sz="1600" dirty="0"/>
          </a:p>
          <a:p>
            <a:pPr marL="0" indent="365125" algn="just">
              <a:lnSpc>
                <a:spcPct val="150000"/>
              </a:lnSpc>
              <a:buNone/>
            </a:pPr>
            <a:r>
              <a:rPr lang="ru-RU" altLang="ru-RU" sz="1600" dirty="0"/>
              <a:t>Но  разностный сигнал равен   </a:t>
            </a:r>
            <a:r>
              <a:rPr lang="en-US" altLang="ru-RU" sz="1600" dirty="0" err="1"/>
              <a:t>Δs</a:t>
            </a:r>
            <a:r>
              <a:rPr lang="ru-RU" altLang="ru-RU" sz="1600" dirty="0"/>
              <a:t>(</a:t>
            </a:r>
            <a:r>
              <a:rPr lang="en-US" altLang="ru-RU" sz="1600" dirty="0"/>
              <a:t>t</a:t>
            </a:r>
            <a:r>
              <a:rPr lang="ru-RU" altLang="ru-RU" sz="1600" dirty="0"/>
              <a:t>) = </a:t>
            </a:r>
            <a:r>
              <a:rPr lang="en-US" altLang="ru-RU" sz="1600" dirty="0"/>
              <a:t>K</a:t>
            </a:r>
            <a:r>
              <a:rPr lang="en-US" altLang="ru-RU" sz="1600" baseline="-25000" dirty="0"/>
              <a:t>c</a:t>
            </a:r>
            <a:r>
              <a:rPr lang="ru-RU" altLang="ru-RU" sz="1600" dirty="0"/>
              <a:t>[</a:t>
            </a:r>
            <a:r>
              <a:rPr lang="en-US" altLang="ru-RU" sz="1600" dirty="0"/>
              <a:t>s</a:t>
            </a:r>
            <a:r>
              <a:rPr lang="ru-RU" altLang="ru-RU" sz="1600" dirty="0"/>
              <a:t>(</a:t>
            </a:r>
            <a:r>
              <a:rPr lang="en-US" altLang="ru-RU" sz="1600" dirty="0"/>
              <a:t>t</a:t>
            </a:r>
            <a:r>
              <a:rPr lang="ru-RU" altLang="ru-RU" sz="1600" dirty="0"/>
              <a:t>)</a:t>
            </a:r>
            <a:r>
              <a:rPr lang="en-US" altLang="ru-RU" sz="1600" dirty="0"/>
              <a:t> </a:t>
            </a:r>
            <a:r>
              <a:rPr lang="ru-RU" altLang="ru-RU" sz="1600" dirty="0"/>
              <a:t>-</a:t>
            </a:r>
            <a:r>
              <a:rPr lang="en-US" altLang="ru-RU" sz="1600" dirty="0"/>
              <a:t> s</a:t>
            </a:r>
            <a:r>
              <a:rPr lang="ru-RU" altLang="ru-RU" sz="1600" dirty="0"/>
              <a:t>’(</a:t>
            </a:r>
            <a:r>
              <a:rPr lang="en-US" altLang="ru-RU" sz="1600" dirty="0"/>
              <a:t>t</a:t>
            </a:r>
            <a:r>
              <a:rPr lang="ru-RU" altLang="ru-RU" sz="1600" dirty="0"/>
              <a:t>)]. </a:t>
            </a:r>
            <a:endParaRPr lang="en-US" altLang="ru-RU" sz="1600" dirty="0"/>
          </a:p>
          <a:p>
            <a:pPr marL="0" indent="365125" algn="just">
              <a:lnSpc>
                <a:spcPct val="150000"/>
              </a:lnSpc>
              <a:buNone/>
            </a:pPr>
            <a:r>
              <a:rPr lang="ru-RU" altLang="ru-RU" sz="1600" dirty="0"/>
              <a:t>Тогда произведение коэффициентов передачи модулятора </a:t>
            </a:r>
            <a:r>
              <a:rPr lang="en-US" altLang="ru-RU" sz="1600" dirty="0"/>
              <a:t>K</a:t>
            </a:r>
            <a:r>
              <a:rPr lang="en-US" altLang="ru-RU" sz="1600" baseline="-25000" dirty="0"/>
              <a:t>M</a:t>
            </a:r>
            <a:r>
              <a:rPr lang="ru-RU" altLang="ru-RU" sz="1600" dirty="0"/>
              <a:t> и демодулятора </a:t>
            </a:r>
            <a:r>
              <a:rPr lang="en-US" altLang="ru-RU" sz="1600" dirty="0" err="1"/>
              <a:t>k</a:t>
            </a:r>
            <a:r>
              <a:rPr lang="en-US" altLang="ru-RU" sz="1600" baseline="-25000" dirty="0" err="1"/>
              <a:t>DM</a:t>
            </a:r>
            <a:r>
              <a:rPr lang="ru-RU" altLang="ru-RU" sz="1600" dirty="0"/>
              <a:t> можно принять равным единице, так что </a:t>
            </a:r>
            <a:r>
              <a:rPr lang="ru-RU" altLang="ru-RU" sz="1600" dirty="0" err="1"/>
              <a:t>демодулированный</a:t>
            </a:r>
            <a:r>
              <a:rPr lang="ru-RU" altLang="ru-RU" sz="1600" dirty="0"/>
              <a:t> сигнал </a:t>
            </a:r>
            <a:r>
              <a:rPr lang="en-US" altLang="ru-RU" sz="1600" dirty="0"/>
              <a:t>s</a:t>
            </a:r>
            <a:r>
              <a:rPr lang="ru-RU" altLang="ru-RU" sz="1600" dirty="0"/>
              <a:t>'(</a:t>
            </a:r>
            <a:r>
              <a:rPr lang="en-US" altLang="ru-RU" sz="1600" dirty="0"/>
              <a:t>t</a:t>
            </a:r>
            <a:r>
              <a:rPr lang="ru-RU" altLang="ru-RU" sz="1600" dirty="0"/>
              <a:t>) равен</a:t>
            </a:r>
            <a:endParaRPr lang="en-US" altLang="ru-RU" sz="1600" dirty="0"/>
          </a:p>
          <a:p>
            <a:pPr marL="0" indent="365125" algn="ctr">
              <a:lnSpc>
                <a:spcPct val="150000"/>
              </a:lnSpc>
              <a:buNone/>
            </a:pPr>
            <a:r>
              <a:rPr lang="en-US" altLang="ru-RU" sz="1600" dirty="0"/>
              <a:t>s</a:t>
            </a:r>
            <a:r>
              <a:rPr lang="ru-RU" altLang="ru-RU" sz="1600" dirty="0"/>
              <a:t>'(</a:t>
            </a:r>
            <a:r>
              <a:rPr lang="en-US" altLang="ru-RU" sz="1600" dirty="0"/>
              <a:t>t</a:t>
            </a:r>
            <a:r>
              <a:rPr lang="ru-RU" altLang="ru-RU" sz="1600" dirty="0"/>
              <a:t>) =  </a:t>
            </a:r>
            <a:r>
              <a:rPr lang="en-US" altLang="ru-RU" sz="1600" dirty="0"/>
              <a:t>[</a:t>
            </a:r>
            <a:r>
              <a:rPr lang="en-US" altLang="ru-RU" sz="1600" dirty="0" err="1"/>
              <a:t>Kp</a:t>
            </a:r>
            <a:r>
              <a:rPr lang="en-US" altLang="ru-RU" sz="1600" dirty="0"/>
              <a:t>(s)Kc/(1 + </a:t>
            </a:r>
            <a:r>
              <a:rPr lang="en-US" altLang="ru-RU" sz="1600" dirty="0" err="1"/>
              <a:t>Kp</a:t>
            </a:r>
            <a:r>
              <a:rPr lang="en-US" altLang="ru-RU" sz="1600" dirty="0"/>
              <a:t>(s)Kc)] s</a:t>
            </a:r>
            <a:r>
              <a:rPr lang="ru-RU" altLang="ru-RU" sz="1600" dirty="0"/>
              <a:t>(</a:t>
            </a:r>
            <a:r>
              <a:rPr lang="en-US" altLang="ru-RU" sz="1600" dirty="0"/>
              <a:t>t</a:t>
            </a:r>
            <a:r>
              <a:rPr lang="ru-RU" altLang="ru-RU" sz="1600" dirty="0"/>
              <a:t>).</a:t>
            </a:r>
          </a:p>
          <a:p>
            <a:pPr marL="0" indent="365125" algn="just">
              <a:lnSpc>
                <a:spcPct val="150000"/>
              </a:lnSpc>
              <a:buNone/>
            </a:pPr>
            <a:endParaRPr lang="ru-RU" altLang="ru-RU" sz="1600" dirty="0"/>
          </a:p>
        </p:txBody>
      </p:sp>
      <p:sp>
        <p:nvSpPr>
          <p:cNvPr id="45059"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spTree>
    <p:extLst>
      <p:ext uri="{BB962C8B-B14F-4D97-AF65-F5344CB8AC3E}">
        <p14:creationId xmlns:p14="http://schemas.microsoft.com/office/powerpoint/2010/main" val="13221945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86328" y="473794"/>
            <a:ext cx="11323782" cy="1531445"/>
          </a:xfrm>
          <a:prstGeom prst="rect">
            <a:avLst/>
          </a:prstGeom>
        </p:spPr>
        <p:txBody>
          <a:bodyPr wrap="square">
            <a:spAutoFit/>
          </a:bodyPr>
          <a:lstStyle/>
          <a:p>
            <a:pPr indent="365125" algn="just">
              <a:lnSpc>
                <a:spcPct val="150000"/>
              </a:lnSpc>
            </a:pPr>
            <a:r>
              <a:rPr lang="ru-RU" altLang="ru-RU" sz="1600" dirty="0"/>
              <a:t>Из этого выражения видно, что реальное значение модулирующего сигнала </a:t>
            </a:r>
            <a:r>
              <a:rPr lang="en-US" altLang="ru-RU" sz="1600" dirty="0"/>
              <a:t>s</a:t>
            </a:r>
            <a:r>
              <a:rPr lang="ru-RU" altLang="ru-RU" sz="1600" dirty="0"/>
              <a:t>'(</a:t>
            </a:r>
            <a:r>
              <a:rPr lang="en-US" altLang="ru-RU" sz="1600" dirty="0"/>
              <a:t>t</a:t>
            </a:r>
            <a:r>
              <a:rPr lang="ru-RU" altLang="ru-RU" sz="1600" dirty="0"/>
              <a:t>) в выходном сигнале передатчика почти совпадает с модулирующим сигналом </a:t>
            </a:r>
            <a:r>
              <a:rPr lang="en-US" altLang="ru-RU" sz="1600" dirty="0"/>
              <a:t>s</a:t>
            </a:r>
            <a:r>
              <a:rPr lang="ru-RU" altLang="ru-RU" sz="1600" dirty="0"/>
              <a:t>(</a:t>
            </a:r>
            <a:r>
              <a:rPr lang="en-US" altLang="ru-RU" sz="1600" dirty="0"/>
              <a:t>t</a:t>
            </a:r>
            <a:r>
              <a:rPr lang="ru-RU" altLang="ru-RU" sz="1600" dirty="0"/>
              <a:t>) при достаточно высоком коэффициенте усиления </a:t>
            </a:r>
            <a:r>
              <a:rPr lang="en-US" altLang="ru-RU" sz="1600" dirty="0"/>
              <a:t>K</a:t>
            </a:r>
            <a:r>
              <a:rPr lang="en-US" altLang="ru-RU" sz="1600" baseline="-25000" dirty="0"/>
              <a:t>P</a:t>
            </a:r>
            <a:r>
              <a:rPr lang="ru-RU" altLang="ru-RU" sz="1600" dirty="0"/>
              <a:t>(</a:t>
            </a:r>
            <a:r>
              <a:rPr lang="en-US" altLang="ru-RU" sz="1600" dirty="0"/>
              <a:t>s</a:t>
            </a:r>
            <a:r>
              <a:rPr lang="ru-RU" altLang="ru-RU" sz="1600" dirty="0"/>
              <a:t>)</a:t>
            </a:r>
            <a:r>
              <a:rPr lang="en-US" altLang="ru-RU" sz="1600" dirty="0"/>
              <a:t>K</a:t>
            </a:r>
            <a:r>
              <a:rPr lang="en-US" altLang="ru-RU" sz="1600" baseline="-25000" dirty="0"/>
              <a:t>c </a:t>
            </a:r>
            <a:r>
              <a:rPr lang="ru-RU" altLang="ru-RU" sz="1600" dirty="0"/>
              <a:t>&gt;</a:t>
            </a:r>
            <a:r>
              <a:rPr lang="en-US" altLang="ru-RU" sz="1600" dirty="0"/>
              <a:t>&gt;</a:t>
            </a:r>
            <a:r>
              <a:rPr lang="ru-RU" altLang="ru-RU" sz="1600" dirty="0"/>
              <a:t>1. Таким образом, управление величиной девиации в канале обратной связи позволяет в некоторой степени компенсировать нелинейность УМ, а следовательно повысить КПД и достижимую реальную мощность передатчика.</a:t>
            </a:r>
          </a:p>
        </p:txBody>
      </p:sp>
    </p:spTree>
    <p:extLst>
      <p:ext uri="{BB962C8B-B14F-4D97-AF65-F5344CB8AC3E}">
        <p14:creationId xmlns:p14="http://schemas.microsoft.com/office/powerpoint/2010/main" val="26099813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174037" y="334586"/>
            <a:ext cx="2841547" cy="369332"/>
          </a:xfrm>
          <a:prstGeom prst="rect">
            <a:avLst/>
          </a:prstGeom>
        </p:spPr>
        <p:txBody>
          <a:bodyPr wrap="none">
            <a:spAutoFit/>
          </a:bodyPr>
          <a:lstStyle/>
          <a:p>
            <a:r>
              <a:rPr lang="ru-RU" altLang="ru-RU" dirty="0">
                <a:solidFill>
                  <a:srgbClr val="0070C0"/>
                </a:solidFill>
              </a:rPr>
              <a:t>2 Структура передатчика   </a:t>
            </a:r>
            <a:endParaRPr lang="ru-RU" dirty="0">
              <a:solidFill>
                <a:srgbClr val="0070C0"/>
              </a:solidFill>
            </a:endParaRPr>
          </a:p>
        </p:txBody>
      </p:sp>
      <p:sp>
        <p:nvSpPr>
          <p:cNvPr id="5" name="Прямоугольник 4"/>
          <p:cNvSpPr/>
          <p:nvPr/>
        </p:nvSpPr>
        <p:spPr>
          <a:xfrm>
            <a:off x="498764" y="844158"/>
            <a:ext cx="11342254" cy="5925084"/>
          </a:xfrm>
          <a:prstGeom prst="rect">
            <a:avLst/>
          </a:prstGeom>
        </p:spPr>
        <p:txBody>
          <a:bodyPr wrap="square">
            <a:spAutoFit/>
          </a:bodyPr>
          <a:lstStyle/>
          <a:p>
            <a:pPr>
              <a:lnSpc>
                <a:spcPct val="150000"/>
              </a:lnSpc>
              <a:spcAft>
                <a:spcPts val="800"/>
              </a:spcAft>
            </a:pPr>
            <a:r>
              <a:rPr lang="ru-RU" sz="1600" dirty="0">
                <a:ea typeface="Times New Roman" panose="02020603050405020304" pitchFamily="18" charset="0"/>
                <a:cs typeface="Times New Roman" panose="02020603050405020304" pitchFamily="18" charset="0"/>
              </a:rPr>
              <a:t>Рассмотрим основные устройства, входящие в передатчик.</a:t>
            </a:r>
            <a:endParaRPr lang="en-US" sz="1600" dirty="0">
              <a:ea typeface="Times New Roman" panose="02020603050405020304" pitchFamily="18" charset="0"/>
              <a:cs typeface="Times New Roman" panose="02020603050405020304" pitchFamily="18" charset="0"/>
            </a:endParaRPr>
          </a:p>
          <a:p>
            <a:pPr algn="ctr">
              <a:lnSpc>
                <a:spcPct val="150000"/>
              </a:lnSpc>
              <a:spcAft>
                <a:spcPts val="800"/>
              </a:spcAft>
            </a:pPr>
            <a:r>
              <a:rPr lang="ru-RU" sz="1600" dirty="0">
                <a:solidFill>
                  <a:srgbClr val="0070C0"/>
                </a:solidFill>
                <a:ea typeface="Calibri" panose="020F0502020204030204" pitchFamily="34" charset="0"/>
                <a:cs typeface="Times New Roman" panose="02020603050405020304" pitchFamily="18" charset="0"/>
              </a:rPr>
              <a:t>2.1 </a:t>
            </a:r>
            <a:r>
              <a:rPr lang="ru-RU" sz="1600" b="1" dirty="0">
                <a:solidFill>
                  <a:srgbClr val="0070C0"/>
                </a:solidFill>
                <a:ea typeface="Times New Roman" panose="02020603050405020304" pitchFamily="18" charset="0"/>
                <a:cs typeface="Times New Roman" panose="02020603050405020304" pitchFamily="18" charset="0"/>
              </a:rPr>
              <a:t>Возбудител</a:t>
            </a:r>
            <a:r>
              <a:rPr lang="ru-RU" sz="1600" dirty="0">
                <a:solidFill>
                  <a:srgbClr val="0070C0"/>
                </a:solidFill>
                <a:ea typeface="Times New Roman" panose="02020603050405020304" pitchFamily="18" charset="0"/>
                <a:cs typeface="Times New Roman" panose="02020603050405020304" pitchFamily="18" charset="0"/>
              </a:rPr>
              <a:t>ь</a:t>
            </a:r>
            <a:endParaRPr lang="ru-RU" sz="1600" dirty="0">
              <a:solidFill>
                <a:srgbClr val="0070C0"/>
              </a:solidFill>
              <a:ea typeface="Calibri" panose="020F0502020204030204" pitchFamily="34" charset="0"/>
              <a:cs typeface="Times New Roman" panose="02020603050405020304" pitchFamily="18" charset="0"/>
            </a:endParaRPr>
          </a:p>
          <a:p>
            <a:pPr algn="just">
              <a:lnSpc>
                <a:spcPct val="150000"/>
              </a:lnSpc>
              <a:spcAft>
                <a:spcPts val="800"/>
              </a:spcAft>
            </a:pPr>
            <a:r>
              <a:rPr lang="ru-RU" sz="1600" dirty="0">
                <a:ea typeface="Times New Roman" panose="02020603050405020304" pitchFamily="18" charset="0"/>
                <a:cs typeface="Times New Roman" panose="02020603050405020304" pitchFamily="18" charset="0"/>
              </a:rPr>
              <a:t>Возбудитель</a:t>
            </a:r>
            <a:r>
              <a:rPr lang="ru-RU" sz="1600" i="1" dirty="0">
                <a:ea typeface="Times New Roman" panose="02020603050405020304" pitchFamily="18" charset="0"/>
                <a:cs typeface="Times New Roman" panose="02020603050405020304" pitchFamily="18" charset="0"/>
              </a:rPr>
              <a:t> </a:t>
            </a:r>
            <a:r>
              <a:rPr lang="ru-RU" sz="1600" dirty="0">
                <a:ea typeface="Times New Roman" panose="02020603050405020304" pitchFamily="18" charset="0"/>
                <a:cs typeface="Times New Roman" panose="02020603050405020304" pitchFamily="18" charset="0"/>
              </a:rPr>
              <a:t>(рис. 1), предназначен для преобразования энергии источника питания в радиосигнал. В качестве простого устройства здесь может быть использован обычный автогенератор (АГ). В более сложных схемах передатчика обычно используют формирователь сетки частот с заданными интервалами между ними.</a:t>
            </a:r>
          </a:p>
          <a:p>
            <a:pPr algn="just">
              <a:lnSpc>
                <a:spcPct val="150000"/>
              </a:lnSpc>
              <a:spcAft>
                <a:spcPts val="800"/>
              </a:spcAft>
            </a:pPr>
            <a:r>
              <a:rPr lang="ru-RU" sz="1600" dirty="0"/>
              <a:t>Возбудители в виде АГ широко использовались раньше. Их основным недостатком является недостаточная стабильность частоты (δ &lt; 10</a:t>
            </a:r>
            <a:r>
              <a:rPr lang="ru-RU" sz="1600" baseline="30000" dirty="0"/>
              <a:t>-4</a:t>
            </a:r>
            <a:r>
              <a:rPr lang="ru-RU" sz="1600" dirty="0"/>
              <a:t>), поэтому их сейчас применят редко. Сейчас основой конструкции возбудителя является синтезатор частот (СЧ), в состав которого входят диапазонные и кварцевые автогенераторы.</a:t>
            </a:r>
          </a:p>
          <a:p>
            <a:pPr indent="365125" algn="just">
              <a:lnSpc>
                <a:spcPct val="150000"/>
              </a:lnSpc>
            </a:pPr>
            <a:r>
              <a:rPr lang="ru-RU" altLang="ru-RU" sz="1600" dirty="0"/>
              <a:t>Автогенератором называется устройство, преобразующее энергию источника постоянного тока в энергию электрических колебаний без внешнего воздействия. </a:t>
            </a:r>
          </a:p>
          <a:p>
            <a:pPr indent="365125" algn="just">
              <a:lnSpc>
                <a:spcPct val="150000"/>
              </a:lnSpc>
            </a:pPr>
            <a:r>
              <a:rPr lang="ru-RU" altLang="ru-RU" sz="1600" dirty="0"/>
              <a:t>Такая автономная колебательная система может быть образована на основе усилителя с резонансной нагрузкой, охваченного положительной обратной связью (ПОС). </a:t>
            </a:r>
          </a:p>
          <a:p>
            <a:pPr indent="365125" algn="just">
              <a:lnSpc>
                <a:spcPct val="150000"/>
              </a:lnSpc>
            </a:pPr>
            <a:r>
              <a:rPr lang="ru-RU" altLang="ru-RU" sz="1600" dirty="0"/>
              <a:t>Цепь ПОС обеспечивает передачу переменного напряжения с выхода активного элемента (АЭ) на его вход таким образом, чтобы поддержать незатухающие колебания в КС.</a:t>
            </a:r>
          </a:p>
          <a:p>
            <a:pPr>
              <a:lnSpc>
                <a:spcPct val="107000"/>
              </a:lnSpc>
              <a:spcAft>
                <a:spcPts val="800"/>
              </a:spcAft>
            </a:pPr>
            <a:endParaRPr lang="ru-RU" sz="16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552465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body" sz="half" idx="1"/>
          </p:nvPr>
        </p:nvSpPr>
        <p:spPr>
          <a:xfrm>
            <a:off x="1981200" y="285751"/>
            <a:ext cx="8229600" cy="500063"/>
          </a:xfrm>
        </p:spPr>
        <p:txBody>
          <a:bodyPr>
            <a:normAutofit fontScale="85000" lnSpcReduction="10000"/>
          </a:bodyPr>
          <a:lstStyle/>
          <a:p>
            <a:pPr marL="0" indent="365125">
              <a:lnSpc>
                <a:spcPct val="80000"/>
              </a:lnSpc>
              <a:buNone/>
            </a:pPr>
            <a:r>
              <a:rPr lang="ru-RU" altLang="ru-RU" b="1" dirty="0">
                <a:solidFill>
                  <a:srgbClr val="002060"/>
                </a:solidFill>
              </a:rPr>
              <a:t>Функциональная схема АГ с обобщенным АЭ имеет вид:</a:t>
            </a:r>
          </a:p>
        </p:txBody>
      </p:sp>
      <p:pic>
        <p:nvPicPr>
          <p:cNvPr id="3" name="Рисунок 2"/>
          <p:cNvPicPr>
            <a:picLocks noChangeAspect="1"/>
          </p:cNvPicPr>
          <p:nvPr/>
        </p:nvPicPr>
        <p:blipFill>
          <a:blip r:embed="rId2"/>
          <a:stretch>
            <a:fillRect/>
          </a:stretch>
        </p:blipFill>
        <p:spPr>
          <a:xfrm>
            <a:off x="1551709" y="1136073"/>
            <a:ext cx="9342723" cy="4376972"/>
          </a:xfrm>
          <a:prstGeom prst="rect">
            <a:avLst/>
          </a:prstGeom>
        </p:spPr>
      </p:pic>
      <p:sp>
        <p:nvSpPr>
          <p:cNvPr id="5" name="Прямоугольник 4"/>
          <p:cNvSpPr/>
          <p:nvPr/>
        </p:nvSpPr>
        <p:spPr>
          <a:xfrm>
            <a:off x="5448499" y="5863304"/>
            <a:ext cx="763351" cy="369332"/>
          </a:xfrm>
          <a:prstGeom prst="rect">
            <a:avLst/>
          </a:prstGeom>
        </p:spPr>
        <p:txBody>
          <a:bodyPr wrap="none">
            <a:spAutoFit/>
          </a:bodyPr>
          <a:lstStyle/>
          <a:p>
            <a:r>
              <a:rPr lang="ru-RU" altLang="ru-RU" b="1" dirty="0">
                <a:solidFill>
                  <a:srgbClr val="002060"/>
                </a:solidFill>
              </a:rPr>
              <a:t>Рис. 5</a:t>
            </a:r>
            <a:endParaRPr lang="ru-RU" dirty="0"/>
          </a:p>
        </p:txBody>
      </p:sp>
    </p:spTree>
    <p:extLst>
      <p:ext uri="{BB962C8B-B14F-4D97-AF65-F5344CB8AC3E}">
        <p14:creationId xmlns:p14="http://schemas.microsoft.com/office/powerpoint/2010/main" val="18236025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1971963" y="162011"/>
            <a:ext cx="8229600" cy="706437"/>
          </a:xfrm>
        </p:spPr>
        <p:txBody>
          <a:bodyPr>
            <a:normAutofit fontScale="90000"/>
          </a:bodyPr>
          <a:lstStyle/>
          <a:p>
            <a:pPr eaLnBrk="1" hangingPunct="1"/>
            <a:r>
              <a:rPr lang="ru-RU" altLang="ru-RU" sz="2400" b="1" dirty="0">
                <a:solidFill>
                  <a:srgbClr val="0070C0"/>
                </a:solidFill>
              </a:rPr>
              <a:t>Принципиальная схема простейшего АГ с трансформаторной связью</a:t>
            </a:r>
          </a:p>
        </p:txBody>
      </p:sp>
      <p:sp>
        <p:nvSpPr>
          <p:cNvPr id="5123" name="Rectangle 6"/>
          <p:cNvSpPr>
            <a:spLocks noGrp="1" noChangeArrowheads="1"/>
          </p:cNvSpPr>
          <p:nvPr>
            <p:ph type="body" sz="half" idx="2"/>
          </p:nvPr>
        </p:nvSpPr>
        <p:spPr>
          <a:xfrm>
            <a:off x="525100" y="5599834"/>
            <a:ext cx="11326524" cy="981075"/>
          </a:xfrm>
        </p:spPr>
        <p:txBody>
          <a:bodyPr>
            <a:normAutofit/>
          </a:bodyPr>
          <a:lstStyle/>
          <a:p>
            <a:pPr marL="0" indent="441325">
              <a:lnSpc>
                <a:spcPct val="150000"/>
              </a:lnSpc>
              <a:buNone/>
            </a:pPr>
            <a:r>
              <a:rPr lang="ru-RU" altLang="ru-RU" sz="1600" dirty="0"/>
              <a:t>В качестве АЭ используется биполярный транзистор </a:t>
            </a:r>
            <a:r>
              <a:rPr lang="en-US" altLang="ru-RU" sz="1600" dirty="0"/>
              <a:t>VT1.</a:t>
            </a:r>
            <a:r>
              <a:rPr lang="ru-RU" altLang="ru-RU" sz="1600" dirty="0"/>
              <a:t> </a:t>
            </a:r>
            <a:endParaRPr lang="en-US" altLang="ru-RU" sz="1600" dirty="0"/>
          </a:p>
          <a:p>
            <a:pPr marL="0" indent="441325">
              <a:lnSpc>
                <a:spcPct val="150000"/>
              </a:lnSpc>
              <a:buNone/>
            </a:pPr>
            <a:r>
              <a:rPr lang="ru-RU" altLang="ru-RU" sz="1600" dirty="0"/>
              <a:t>Колебательной системой является параллельный колебательный контур</a:t>
            </a:r>
            <a:r>
              <a:rPr lang="en-US" altLang="ru-RU" sz="1600" dirty="0"/>
              <a:t> L2C2</a:t>
            </a:r>
            <a:r>
              <a:rPr lang="ru-RU" altLang="ru-RU" sz="1600" dirty="0"/>
              <a:t>.</a:t>
            </a:r>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6921" y="1157401"/>
            <a:ext cx="6134956" cy="4153480"/>
          </a:xfrm>
          <a:prstGeom prst="rect">
            <a:avLst/>
          </a:prstGeom>
        </p:spPr>
      </p:pic>
      <p:sp>
        <p:nvSpPr>
          <p:cNvPr id="6" name="Прямоугольник 5"/>
          <p:cNvSpPr/>
          <p:nvPr/>
        </p:nvSpPr>
        <p:spPr>
          <a:xfrm>
            <a:off x="5705087" y="5282648"/>
            <a:ext cx="763351" cy="369332"/>
          </a:xfrm>
          <a:prstGeom prst="rect">
            <a:avLst/>
          </a:prstGeom>
        </p:spPr>
        <p:txBody>
          <a:bodyPr wrap="none">
            <a:spAutoFit/>
          </a:bodyPr>
          <a:lstStyle/>
          <a:p>
            <a:r>
              <a:rPr lang="ru-RU" altLang="ru-RU" b="1" dirty="0">
                <a:solidFill>
                  <a:srgbClr val="002060"/>
                </a:solidFill>
              </a:rPr>
              <a:t>Рис. </a:t>
            </a:r>
            <a:r>
              <a:rPr lang="en-US" altLang="ru-RU" b="1" dirty="0">
                <a:solidFill>
                  <a:srgbClr val="002060"/>
                </a:solidFill>
              </a:rPr>
              <a:t>6</a:t>
            </a:r>
            <a:endParaRPr lang="ru-RU" dirty="0"/>
          </a:p>
        </p:txBody>
      </p:sp>
    </p:spTree>
    <p:extLst>
      <p:ext uri="{BB962C8B-B14F-4D97-AF65-F5344CB8AC3E}">
        <p14:creationId xmlns:p14="http://schemas.microsoft.com/office/powerpoint/2010/main" val="12164116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461817" y="333376"/>
            <a:ext cx="11185237" cy="6335713"/>
          </a:xfrm>
        </p:spPr>
        <p:txBody>
          <a:bodyPr>
            <a:normAutofit/>
          </a:bodyPr>
          <a:lstStyle/>
          <a:p>
            <a:pPr marL="0" indent="542925" algn="just">
              <a:lnSpc>
                <a:spcPct val="150000"/>
              </a:lnSpc>
              <a:buNone/>
            </a:pPr>
            <a:r>
              <a:rPr lang="ru-RU" altLang="ru-RU" sz="1600" dirty="0"/>
              <a:t>Для возникновения автоколебаний напряжение </a:t>
            </a:r>
            <a:r>
              <a:rPr lang="en-US" altLang="ru-RU" sz="1600" dirty="0"/>
              <a:t>c </a:t>
            </a:r>
            <a:r>
              <a:rPr lang="ru-RU" altLang="ru-RU" sz="1600" dirty="0"/>
              <a:t>обмотки </a:t>
            </a:r>
            <a:r>
              <a:rPr lang="en-US" altLang="ru-RU" sz="1600" dirty="0"/>
              <a:t>L1 </a:t>
            </a:r>
            <a:r>
              <a:rPr lang="ru-RU" altLang="ru-RU" sz="1600" dirty="0"/>
              <a:t>на входе транзистора должно быть в фазе с первой гармоникой тока коллектора  и напряжением на контуре </a:t>
            </a:r>
            <a:r>
              <a:rPr lang="en-US" altLang="ru-RU" sz="1600" dirty="0"/>
              <a:t>L2C2</a:t>
            </a:r>
            <a:r>
              <a:rPr lang="ru-RU" altLang="ru-RU" sz="1600" dirty="0"/>
              <a:t>, которое противофазно с переменным напряжением на коллекторе </a:t>
            </a:r>
            <a:r>
              <a:rPr lang="en-US" altLang="ru-RU" sz="1600" dirty="0"/>
              <a:t>VT1</a:t>
            </a:r>
            <a:r>
              <a:rPr lang="ru-RU" altLang="ru-RU" sz="1600" dirty="0"/>
              <a:t>.</a:t>
            </a:r>
            <a:endParaRPr lang="en-US" altLang="ru-RU" sz="1600" dirty="0"/>
          </a:p>
          <a:p>
            <a:pPr marL="0" indent="542925" algn="just">
              <a:lnSpc>
                <a:spcPct val="150000"/>
              </a:lnSpc>
              <a:buNone/>
            </a:pPr>
            <a:r>
              <a:rPr lang="ru-RU" altLang="ru-RU" sz="1600" dirty="0"/>
              <a:t>К   АГ</a:t>
            </a:r>
            <a:r>
              <a:rPr lang="en-US" altLang="ru-RU" sz="1600" dirty="0"/>
              <a:t> </a:t>
            </a:r>
            <a:r>
              <a:rPr lang="ru-RU" altLang="ru-RU" sz="1600" dirty="0"/>
              <a:t>в передатчиках, предъявляются следующие требования:</a:t>
            </a:r>
          </a:p>
          <a:p>
            <a:pPr marL="0" indent="542925" algn="just">
              <a:lnSpc>
                <a:spcPct val="150000"/>
              </a:lnSpc>
              <a:buNone/>
            </a:pPr>
            <a:r>
              <a:rPr lang="ru-RU" altLang="ru-RU" sz="1600" dirty="0"/>
              <a:t>1. Высокая стабильность частоты автоколебаний. </a:t>
            </a:r>
          </a:p>
          <a:p>
            <a:pPr marL="0" indent="542925" algn="just">
              <a:lnSpc>
                <a:spcPct val="150000"/>
              </a:lnSpc>
              <a:buNone/>
            </a:pPr>
            <a:r>
              <a:rPr lang="ru-RU" altLang="ru-RU" sz="1600" dirty="0"/>
              <a:t>2. Чистота формируемого сигнала (малый уровень побочных гармоник).</a:t>
            </a:r>
          </a:p>
          <a:p>
            <a:pPr marL="0" indent="542925" algn="just">
              <a:lnSpc>
                <a:spcPct val="150000"/>
              </a:lnSpc>
              <a:buNone/>
            </a:pPr>
            <a:r>
              <a:rPr lang="ru-RU" altLang="ru-RU" sz="1600" dirty="0"/>
              <a:t>На рис. 7 показан пример передатчика по схеме емкостной </a:t>
            </a:r>
            <a:r>
              <a:rPr lang="ru-RU" altLang="ru-RU" sz="1600" dirty="0" err="1"/>
              <a:t>трехточки</a:t>
            </a:r>
            <a:r>
              <a:rPr lang="ru-RU" altLang="ru-RU" sz="1600" dirty="0"/>
              <a:t>. Частота генерации задаётся контуром L1 C4.</a:t>
            </a:r>
          </a:p>
          <a:p>
            <a:pPr marL="0" indent="542925" algn="just">
              <a:buNone/>
            </a:pPr>
            <a:endParaRPr lang="ru-RU" altLang="ru-RU" sz="1600" dirty="0"/>
          </a:p>
          <a:p>
            <a:pPr marL="0" indent="542925" algn="just">
              <a:buNone/>
            </a:pPr>
            <a:r>
              <a:rPr lang="ru-RU" altLang="ru-RU" sz="2400" dirty="0"/>
              <a:t> </a:t>
            </a:r>
          </a:p>
        </p:txBody>
      </p:sp>
      <p:pic>
        <p:nvPicPr>
          <p:cNvPr id="3" name="Рисунок 2"/>
          <p:cNvPicPr>
            <a:picLocks noChangeAspect="1"/>
          </p:cNvPicPr>
          <p:nvPr/>
        </p:nvPicPr>
        <p:blipFill>
          <a:blip r:embed="rId2"/>
          <a:stretch>
            <a:fillRect/>
          </a:stretch>
        </p:blipFill>
        <p:spPr>
          <a:xfrm>
            <a:off x="3898543" y="3501232"/>
            <a:ext cx="4311783" cy="3072277"/>
          </a:xfrm>
          <a:prstGeom prst="rect">
            <a:avLst/>
          </a:prstGeom>
        </p:spPr>
      </p:pic>
      <p:sp>
        <p:nvSpPr>
          <p:cNvPr id="2" name="Прямоугольник 1"/>
          <p:cNvSpPr/>
          <p:nvPr/>
        </p:nvSpPr>
        <p:spPr>
          <a:xfrm>
            <a:off x="8396077" y="6204177"/>
            <a:ext cx="753732" cy="369332"/>
          </a:xfrm>
          <a:prstGeom prst="rect">
            <a:avLst/>
          </a:prstGeom>
        </p:spPr>
        <p:txBody>
          <a:bodyPr wrap="none">
            <a:spAutoFit/>
          </a:bodyPr>
          <a:lstStyle/>
          <a:p>
            <a:r>
              <a:rPr lang="ru-RU" altLang="ru-RU" dirty="0"/>
              <a:t>Рис. 7</a:t>
            </a:r>
            <a:endParaRPr lang="ru-RU" dirty="0"/>
          </a:p>
        </p:txBody>
      </p:sp>
    </p:spTree>
    <p:extLst>
      <p:ext uri="{BB962C8B-B14F-4D97-AF65-F5344CB8AC3E}">
        <p14:creationId xmlns:p14="http://schemas.microsoft.com/office/powerpoint/2010/main" val="12527579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body" idx="1"/>
          </p:nvPr>
        </p:nvSpPr>
        <p:spPr>
          <a:xfrm>
            <a:off x="230909" y="260350"/>
            <a:ext cx="11619346" cy="6408738"/>
          </a:xfrm>
        </p:spPr>
        <p:txBody>
          <a:bodyPr>
            <a:noAutofit/>
          </a:bodyPr>
          <a:lstStyle/>
          <a:p>
            <a:pPr marL="0" indent="274638" algn="ctr">
              <a:lnSpc>
                <a:spcPct val="150000"/>
              </a:lnSpc>
              <a:buNone/>
            </a:pPr>
            <a:r>
              <a:rPr lang="ru-RU" altLang="ru-RU" sz="1600" b="1" dirty="0">
                <a:solidFill>
                  <a:srgbClr val="002060"/>
                </a:solidFill>
              </a:rPr>
              <a:t>Условия самовозбуждения, стационарности и устойчивости автоколебаний</a:t>
            </a:r>
          </a:p>
          <a:p>
            <a:pPr marL="0" indent="274638">
              <a:lnSpc>
                <a:spcPct val="150000"/>
              </a:lnSpc>
              <a:buNone/>
            </a:pPr>
            <a:r>
              <a:rPr lang="ru-RU" altLang="ru-RU" sz="1600" b="1" dirty="0">
                <a:solidFill>
                  <a:srgbClr val="002060"/>
                </a:solidFill>
              </a:rPr>
              <a:t>Условия самовозбуждения АГ. </a:t>
            </a:r>
            <a:r>
              <a:rPr lang="ru-RU" altLang="ru-RU" sz="1600" dirty="0"/>
              <a:t>При замкнутой цепи обратной связи модуль результирующего коэффициента передачи К в момент возникновения автоколебаний должен быть больше единицы.                                                        </a:t>
            </a:r>
          </a:p>
          <a:p>
            <a:pPr marL="0" indent="274638">
              <a:lnSpc>
                <a:spcPct val="150000"/>
              </a:lnSpc>
              <a:buNone/>
            </a:pPr>
            <a:endParaRPr lang="ru-RU" altLang="ru-RU" sz="1600" dirty="0"/>
          </a:p>
          <a:p>
            <a:pPr marL="0" indent="274638">
              <a:lnSpc>
                <a:spcPct val="150000"/>
              </a:lnSpc>
              <a:buNone/>
            </a:pPr>
            <a:r>
              <a:rPr lang="ru-RU" altLang="ru-RU" sz="1600" dirty="0"/>
              <a:t>Здесь К</a:t>
            </a:r>
            <a:r>
              <a:rPr lang="ru-RU" altLang="ru-RU" sz="1600" baseline="-25000" dirty="0"/>
              <a:t>у</a:t>
            </a:r>
            <a:r>
              <a:rPr lang="ru-RU" altLang="ru-RU" sz="1600" dirty="0"/>
              <a:t> – коэффициент усиления усилителя, охваченного обратной связью (ОС), К</a:t>
            </a:r>
            <a:r>
              <a:rPr lang="ru-RU" altLang="ru-RU" sz="1600" baseline="-25000" dirty="0"/>
              <a:t>ос</a:t>
            </a:r>
            <a:r>
              <a:rPr lang="ru-RU" altLang="ru-RU" sz="1600" dirty="0"/>
              <a:t> = коэффициент передачи цепи ОС. Это неравенство является </a:t>
            </a:r>
            <a:r>
              <a:rPr lang="ru-RU" altLang="ru-RU" sz="1600" b="1" dirty="0">
                <a:solidFill>
                  <a:srgbClr val="FF0000"/>
                </a:solidFill>
              </a:rPr>
              <a:t>условием самовозбуждения </a:t>
            </a:r>
            <a:r>
              <a:rPr lang="ru-RU" altLang="ru-RU" sz="1600" dirty="0"/>
              <a:t>автоколебаний. При выполнении этого условия, случайно возникшие колебания в АГ начинают нарастать по амплитуде.</a:t>
            </a:r>
          </a:p>
          <a:p>
            <a:pPr marL="0" indent="274638">
              <a:lnSpc>
                <a:spcPct val="150000"/>
              </a:lnSpc>
              <a:buNone/>
            </a:pPr>
            <a:r>
              <a:rPr lang="ru-RU" altLang="ru-RU" sz="1600" dirty="0"/>
              <a:t>Если в колебательной системе установились гармонические колебания, то </a:t>
            </a:r>
          </a:p>
          <a:p>
            <a:pPr marL="0" indent="274638">
              <a:lnSpc>
                <a:spcPct val="150000"/>
              </a:lnSpc>
              <a:buNone/>
            </a:pPr>
            <a:r>
              <a:rPr lang="ru-RU" altLang="ru-RU" sz="1600" dirty="0"/>
              <a:t> а следовательно </a:t>
            </a:r>
            <a:r>
              <a:rPr lang="en-US" altLang="ru-RU" sz="1600" dirty="0"/>
              <a:t>S</a:t>
            </a:r>
            <a:r>
              <a:rPr lang="ru-RU" altLang="ru-RU" sz="1600" dirty="0"/>
              <a:t>ср</a:t>
            </a:r>
            <a:r>
              <a:rPr lang="en-US" altLang="ru-RU" sz="1600" dirty="0"/>
              <a:t> Z</a:t>
            </a:r>
            <a:r>
              <a:rPr lang="ru-RU" altLang="ru-RU" sz="1600" dirty="0"/>
              <a:t>э</a:t>
            </a:r>
            <a:r>
              <a:rPr lang="en-US" altLang="ru-RU" sz="1600" dirty="0"/>
              <a:t> K</a:t>
            </a:r>
            <a:r>
              <a:rPr lang="ru-RU" altLang="ru-RU" sz="1600" dirty="0"/>
              <a:t>ос</a:t>
            </a:r>
            <a:r>
              <a:rPr lang="en-US" altLang="ru-RU" sz="1600" dirty="0"/>
              <a:t> = 1</a:t>
            </a:r>
            <a:r>
              <a:rPr lang="ru-RU" altLang="ru-RU" sz="1600" dirty="0"/>
              <a:t>,   </a:t>
            </a:r>
            <a:r>
              <a:rPr lang="ru-RU" altLang="ru-RU" sz="1600" dirty="0">
                <a:sym typeface="Symbol" panose="05050102010706020507" pitchFamily="18" charset="2"/>
              </a:rPr>
              <a:t>где </a:t>
            </a:r>
            <a:r>
              <a:rPr lang="en-US" altLang="ru-RU" sz="1600" dirty="0"/>
              <a:t>S</a:t>
            </a:r>
            <a:r>
              <a:rPr lang="ru-RU" altLang="ru-RU" sz="1600" dirty="0"/>
              <a:t>ср</a:t>
            </a:r>
            <a:r>
              <a:rPr lang="en-US" altLang="ru-RU" sz="1600" dirty="0"/>
              <a:t> </a:t>
            </a:r>
            <a:r>
              <a:rPr lang="ru-RU" altLang="ru-RU" sz="1600" dirty="0"/>
              <a:t>= средняя крутизна рабочей  характеристики АЭ, </a:t>
            </a:r>
            <a:endParaRPr lang="ru-RU" altLang="ru-RU" sz="1600" dirty="0">
              <a:sym typeface="Symbol" panose="05050102010706020507" pitchFamily="18" charset="2"/>
            </a:endParaRPr>
          </a:p>
          <a:p>
            <a:pPr marL="0" indent="274638">
              <a:lnSpc>
                <a:spcPct val="150000"/>
              </a:lnSpc>
              <a:buNone/>
            </a:pPr>
            <a:r>
              <a:rPr lang="en-US" altLang="ru-RU" sz="1600" dirty="0"/>
              <a:t>Z</a:t>
            </a:r>
            <a:r>
              <a:rPr lang="ru-RU" altLang="ru-RU" sz="1600" dirty="0"/>
              <a:t>э - эквивалентное сопротивление колебательной системы для первой гармоники выходного тока.</a:t>
            </a:r>
          </a:p>
          <a:p>
            <a:pPr marL="0" indent="274638">
              <a:lnSpc>
                <a:spcPct val="150000"/>
              </a:lnSpc>
              <a:buNone/>
            </a:pPr>
            <a:r>
              <a:rPr lang="ru-RU" altLang="ru-RU" sz="1600" dirty="0">
                <a:sym typeface="Symbol" panose="05050102010706020507" pitchFamily="18" charset="2"/>
              </a:rPr>
              <a:t>Кроме того, учитывая комплексную форму коэффициента</a:t>
            </a:r>
            <a:r>
              <a:rPr lang="en-US" altLang="ru-RU" sz="1600" dirty="0">
                <a:sym typeface="Symbol" panose="05050102010706020507" pitchFamily="18" charset="2"/>
              </a:rPr>
              <a:t> K,</a:t>
            </a:r>
            <a:r>
              <a:rPr lang="ru-RU" altLang="ru-RU" sz="1600" dirty="0">
                <a:sym typeface="Symbol" panose="05050102010706020507" pitchFamily="18" charset="2"/>
              </a:rPr>
              <a:t>  можно показать, что должно выполнятся и условие </a:t>
            </a:r>
          </a:p>
          <a:p>
            <a:pPr marL="0" indent="274638">
              <a:lnSpc>
                <a:spcPct val="150000"/>
              </a:lnSpc>
              <a:buNone/>
            </a:pPr>
            <a:r>
              <a:rPr lang="ru-RU" altLang="ru-RU" sz="1600" dirty="0">
                <a:sym typeface="Symbol" panose="05050102010706020507" pitchFamily="18" charset="2"/>
              </a:rPr>
              <a:t></a:t>
            </a:r>
            <a:r>
              <a:rPr lang="en-US" altLang="ru-RU" sz="1600" dirty="0"/>
              <a:t>s </a:t>
            </a:r>
            <a:r>
              <a:rPr lang="ru-RU" altLang="ru-RU" sz="1600" dirty="0">
                <a:sym typeface="Symbol" panose="05050102010706020507" pitchFamily="18" charset="2"/>
              </a:rPr>
              <a:t></a:t>
            </a:r>
            <a:r>
              <a:rPr lang="en-US" altLang="ru-RU" sz="1600" dirty="0"/>
              <a:t> </a:t>
            </a:r>
            <a:r>
              <a:rPr lang="ru-RU" altLang="ru-RU" sz="1600" dirty="0">
                <a:sym typeface="Symbol" panose="05050102010706020507" pitchFamily="18" charset="2"/>
              </a:rPr>
              <a:t></a:t>
            </a:r>
            <a:r>
              <a:rPr lang="en-US" altLang="ru-RU" sz="1600" dirty="0"/>
              <a:t>z </a:t>
            </a:r>
            <a:r>
              <a:rPr lang="ru-RU" altLang="ru-RU" sz="1600" dirty="0">
                <a:sym typeface="Symbol" panose="05050102010706020507" pitchFamily="18" charset="2"/>
              </a:rPr>
              <a:t></a:t>
            </a:r>
            <a:r>
              <a:rPr lang="en-US" altLang="ru-RU" sz="1600" dirty="0"/>
              <a:t> </a:t>
            </a:r>
            <a:r>
              <a:rPr lang="ru-RU" altLang="ru-RU" sz="1600" dirty="0">
                <a:sym typeface="Symbol" panose="05050102010706020507" pitchFamily="18" charset="2"/>
              </a:rPr>
              <a:t></a:t>
            </a:r>
            <a:r>
              <a:rPr lang="ru-RU" altLang="ru-RU" sz="1600" dirty="0"/>
              <a:t>ос</a:t>
            </a:r>
            <a:r>
              <a:rPr lang="en-US" altLang="ru-RU" sz="1600" dirty="0"/>
              <a:t> </a:t>
            </a:r>
            <a:r>
              <a:rPr lang="ru-RU" altLang="ru-RU" sz="1600" dirty="0">
                <a:sym typeface="Symbol" panose="05050102010706020507" pitchFamily="18" charset="2"/>
              </a:rPr>
              <a:t></a:t>
            </a:r>
            <a:r>
              <a:rPr lang="en-US" altLang="ru-RU" sz="1600" dirty="0"/>
              <a:t> </a:t>
            </a:r>
            <a:r>
              <a:rPr lang="ru-RU" altLang="ru-RU" sz="1600" dirty="0">
                <a:sym typeface="Symbol" panose="05050102010706020507" pitchFamily="18" charset="2"/>
              </a:rPr>
              <a:t></a:t>
            </a:r>
            <a:r>
              <a:rPr lang="en-US" altLang="ru-RU" sz="1600" dirty="0"/>
              <a:t>n</a:t>
            </a:r>
            <a:r>
              <a:rPr lang="ru-RU" altLang="ru-RU" sz="1600" dirty="0"/>
              <a:t>, </a:t>
            </a:r>
          </a:p>
          <a:p>
            <a:pPr marL="0" indent="274638">
              <a:lnSpc>
                <a:spcPct val="150000"/>
              </a:lnSpc>
              <a:buNone/>
            </a:pPr>
            <a:r>
              <a:rPr lang="ru-RU" altLang="ru-RU" sz="1600" dirty="0"/>
              <a:t>где </a:t>
            </a:r>
            <a:r>
              <a:rPr lang="ru-RU" altLang="ru-RU" sz="1600" dirty="0">
                <a:sym typeface="Symbol" panose="05050102010706020507" pitchFamily="18" charset="2"/>
              </a:rPr>
              <a:t></a:t>
            </a:r>
            <a:r>
              <a:rPr lang="en-US" altLang="ru-RU" sz="1600" dirty="0"/>
              <a:t>s </a:t>
            </a:r>
            <a:r>
              <a:rPr lang="ru-RU" altLang="ru-RU" sz="1600" dirty="0"/>
              <a:t>= сдвиг фазы сигнала в АЭ, </a:t>
            </a:r>
            <a:r>
              <a:rPr lang="ru-RU" altLang="ru-RU" sz="1600" dirty="0">
                <a:sym typeface="Symbol" panose="05050102010706020507" pitchFamily="18" charset="2"/>
              </a:rPr>
              <a:t></a:t>
            </a:r>
            <a:r>
              <a:rPr lang="en-US" altLang="ru-RU" sz="1600" dirty="0"/>
              <a:t>z </a:t>
            </a:r>
            <a:r>
              <a:rPr lang="ru-RU" altLang="ru-RU" sz="1600" dirty="0"/>
              <a:t> - сдвиг фазы в нагрузке АЭ, </a:t>
            </a:r>
            <a:r>
              <a:rPr lang="ru-RU" altLang="ru-RU" sz="1600" dirty="0">
                <a:sym typeface="Symbol" panose="05050102010706020507" pitchFamily="18" charset="2"/>
              </a:rPr>
              <a:t></a:t>
            </a:r>
            <a:r>
              <a:rPr lang="ru-RU" altLang="ru-RU" sz="1600" dirty="0"/>
              <a:t>ос - </a:t>
            </a:r>
            <a:r>
              <a:rPr lang="en-US" altLang="ru-RU" sz="1600" dirty="0"/>
              <a:t> </a:t>
            </a:r>
            <a:r>
              <a:rPr lang="ru-RU" altLang="ru-RU" sz="1600" dirty="0"/>
              <a:t>сдвиг фазы в цепи ОС, </a:t>
            </a:r>
            <a:r>
              <a:rPr lang="en-US" altLang="ru-RU" sz="1600" i="1" dirty="0"/>
              <a:t>n</a:t>
            </a:r>
            <a:r>
              <a:rPr lang="ru-RU" altLang="ru-RU" sz="1600" dirty="0"/>
              <a:t> = 0,1,2,... .</a:t>
            </a:r>
          </a:p>
          <a:p>
            <a:pPr marL="0" indent="274638">
              <a:lnSpc>
                <a:spcPct val="150000"/>
              </a:lnSpc>
              <a:buNone/>
            </a:pPr>
            <a:r>
              <a:rPr lang="ru-RU" altLang="ru-RU" sz="1600" dirty="0"/>
              <a:t>Для простых АГ </a:t>
            </a:r>
            <a:r>
              <a:rPr lang="en-US" altLang="ru-RU" sz="1600" i="1" dirty="0"/>
              <a:t>n</a:t>
            </a:r>
            <a:r>
              <a:rPr lang="ru-RU" altLang="ru-RU" sz="1600" dirty="0"/>
              <a:t> = 0.</a:t>
            </a:r>
          </a:p>
        </p:txBody>
      </p:sp>
      <p:sp>
        <p:nvSpPr>
          <p:cNvPr id="10243" name="Rectangle 5"/>
          <p:cNvSpPr>
            <a:spLocks noChangeArrowheads="1"/>
          </p:cNvSpPr>
          <p:nvPr/>
        </p:nvSpPr>
        <p:spPr bwMode="auto">
          <a:xfrm>
            <a:off x="1524001" y="30871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graphicFrame>
        <p:nvGraphicFramePr>
          <p:cNvPr id="10244" name="Object 4"/>
          <p:cNvGraphicFramePr>
            <a:graphicFrameLocks noChangeAspect="1"/>
          </p:cNvGraphicFramePr>
          <p:nvPr>
            <p:extLst>
              <p:ext uri="{D42A27DB-BD31-4B8C-83A1-F6EECF244321}">
                <p14:modId xmlns:p14="http://schemas.microsoft.com/office/powerpoint/2010/main" val="1491582281"/>
              </p:ext>
            </p:extLst>
          </p:nvPr>
        </p:nvGraphicFramePr>
        <p:xfrm>
          <a:off x="4823315" y="1610015"/>
          <a:ext cx="1692707" cy="423843"/>
        </p:xfrm>
        <a:graphic>
          <a:graphicData uri="http://schemas.openxmlformats.org/presentationml/2006/ole">
            <mc:AlternateContent xmlns:mc="http://schemas.openxmlformats.org/markup-compatibility/2006">
              <mc:Choice xmlns:v="urn:schemas-microsoft-com:vml" Requires="v">
                <p:oleObj spid="_x0000_s2223" name="Формула" r:id="rId3" imgW="1193282" imgH="317362" progId="Equation.3">
                  <p:embed/>
                </p:oleObj>
              </mc:Choice>
              <mc:Fallback>
                <p:oleObj name="Формула" r:id="rId3" imgW="1193282" imgH="317362"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3315" y="1610015"/>
                        <a:ext cx="1692707" cy="423843"/>
                      </a:xfrm>
                      <a:prstGeom prst="rect">
                        <a:avLst/>
                      </a:prstGeom>
                      <a:noFill/>
                      <a:ln>
                        <a:noFill/>
                      </a:ln>
                    </p:spPr>
                  </p:pic>
                </p:oleObj>
              </mc:Fallback>
            </mc:AlternateContent>
          </a:graphicData>
        </a:graphic>
      </p:graphicFrame>
      <p:sp>
        <p:nvSpPr>
          <p:cNvPr id="10245" name="Rectangle 7"/>
          <p:cNvSpPr>
            <a:spLocks noChangeArrowheads="1"/>
          </p:cNvSpPr>
          <p:nvPr/>
        </p:nvSpPr>
        <p:spPr bwMode="auto">
          <a:xfrm>
            <a:off x="1524001" y="2996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0247" name="Rectangle 9"/>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mc:AlternateContent xmlns:mc="http://schemas.openxmlformats.org/markup-compatibility/2006" xmlns:a14="http://schemas.microsoft.com/office/drawing/2010/main">
        <mc:Choice Requires="a14">
          <p:sp>
            <p:nvSpPr>
              <p:cNvPr id="2" name="TextBox 1"/>
              <p:cNvSpPr txBox="1"/>
              <p:nvPr/>
            </p:nvSpPr>
            <p:spPr>
              <a:xfrm>
                <a:off x="7213599" y="3397766"/>
                <a:ext cx="697114" cy="317523"/>
              </a:xfrm>
              <a:prstGeom prst="rect">
                <a:avLst/>
              </a:prstGeom>
              <a:noFill/>
            </p:spPr>
            <p:txBody>
              <a:bodyPr wrap="none" lIns="0" tIns="0" rIns="0" bIns="0" rtlCol="0">
                <a:spAutoFit/>
              </a:bodyPr>
              <a:lstStyle/>
              <a:p>
                <a14:m>
                  <m:oMath xmlns:m="http://schemas.openxmlformats.org/officeDocument/2006/math">
                    <m:acc>
                      <m:accPr>
                        <m:chr m:val="̇"/>
                        <m:ctrlPr>
                          <a:rPr lang="en-US" sz="2000" b="0" i="1" smtClean="0">
                            <a:latin typeface="Cambria Math" panose="02040503050406030204" pitchFamily="18" charset="0"/>
                          </a:rPr>
                        </m:ctrlPr>
                      </m:accPr>
                      <m:e>
                        <m:r>
                          <m:rPr>
                            <m:sty m:val="p"/>
                          </m:rPr>
                          <a:rPr lang="en-US" sz="2000" b="0" i="0" smtClean="0">
                            <a:latin typeface="Cambria Math" panose="02040503050406030204" pitchFamily="18" charset="0"/>
                          </a:rPr>
                          <m:t>K</m:t>
                        </m:r>
                      </m:e>
                    </m:acc>
                    <m:r>
                      <a:rPr lang="en-US" sz="2000" b="0" i="1" smtClean="0">
                        <a:latin typeface="Cambria Math" panose="02040503050406030204" pitchFamily="18" charset="0"/>
                      </a:rPr>
                      <m:t>=1</m:t>
                    </m:r>
                  </m:oMath>
                </a14:m>
                <a:r>
                  <a:rPr lang="ru-RU" sz="2000" dirty="0"/>
                  <a:t>,</a:t>
                </a:r>
              </a:p>
            </p:txBody>
          </p:sp>
        </mc:Choice>
        <mc:Fallback xmlns="">
          <p:sp>
            <p:nvSpPr>
              <p:cNvPr id="2" name="TextBox 1"/>
              <p:cNvSpPr txBox="1">
                <a:spLocks noRot="1" noChangeAspect="1" noMove="1" noResize="1" noEditPoints="1" noAdjustHandles="1" noChangeArrowheads="1" noChangeShapeType="1" noTextEdit="1"/>
              </p:cNvSpPr>
              <p:nvPr/>
            </p:nvSpPr>
            <p:spPr>
              <a:xfrm>
                <a:off x="7213599" y="3397766"/>
                <a:ext cx="697114" cy="317523"/>
              </a:xfrm>
              <a:prstGeom prst="rect">
                <a:avLst/>
              </a:prstGeom>
              <a:blipFill rotWithShape="0">
                <a:blip r:embed="rId5"/>
                <a:stretch>
                  <a:fillRect l="-12174" t="-21154" r="-21739" b="-50000"/>
                </a:stretch>
              </a:blipFill>
            </p:spPr>
            <p:txBody>
              <a:bodyPr/>
              <a:lstStyle/>
              <a:p>
                <a:r>
                  <a:rPr lang="ru-RU">
                    <a:noFill/>
                  </a:rPr>
                  <a:t> </a:t>
                </a:r>
              </a:p>
            </p:txBody>
          </p:sp>
        </mc:Fallback>
      </mc:AlternateContent>
    </p:spTree>
    <p:extLst>
      <p:ext uri="{BB962C8B-B14F-4D97-AF65-F5344CB8AC3E}">
        <p14:creationId xmlns:p14="http://schemas.microsoft.com/office/powerpoint/2010/main" val="6136227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idx="1"/>
          </p:nvPr>
        </p:nvSpPr>
        <p:spPr>
          <a:xfrm>
            <a:off x="387926" y="188914"/>
            <a:ext cx="11499273" cy="6669087"/>
          </a:xfrm>
        </p:spPr>
        <p:txBody>
          <a:bodyPr>
            <a:normAutofit/>
          </a:bodyPr>
          <a:lstStyle/>
          <a:p>
            <a:pPr marL="0" indent="365125">
              <a:lnSpc>
                <a:spcPct val="150000"/>
              </a:lnSpc>
              <a:buNone/>
            </a:pPr>
            <a:r>
              <a:rPr lang="ru-RU" altLang="ru-RU" sz="1600" dirty="0"/>
              <a:t>Два последних равенства представляют собой </a:t>
            </a:r>
            <a:r>
              <a:rPr lang="ru-RU" altLang="ru-RU" sz="1600" b="1" dirty="0">
                <a:solidFill>
                  <a:srgbClr val="FF0000"/>
                </a:solidFill>
              </a:rPr>
              <a:t>условие баланса амплитуд и условие баланса фаз</a:t>
            </a:r>
            <a:r>
              <a:rPr lang="ru-RU" altLang="ru-RU" sz="1600" dirty="0"/>
              <a:t>. Выполнение баланса фаз зависит от частоты, а поэтому оно и определяет частоту установившихся колебаний АГ. Если в результате каких-то изменений в схеме алгебраическая сумма углов, входящих в последнее равенство, станет больше нуля, это будет означать, что каждое следующее колебание будет достигать максимума раньше, чем в стационарном режиме.   </a:t>
            </a:r>
          </a:p>
          <a:p>
            <a:pPr marL="0" indent="365125">
              <a:lnSpc>
                <a:spcPct val="150000"/>
              </a:lnSpc>
              <a:buNone/>
            </a:pPr>
            <a:r>
              <a:rPr lang="ru-RU" altLang="ru-RU" sz="1600" dirty="0"/>
              <a:t>Следовательно, произойдет увеличение частоты. Поскольку нарушение баланса фаз, при котором </a:t>
            </a:r>
            <a:r>
              <a:rPr lang="ru-RU" altLang="ru-RU" sz="1600" b="1" dirty="0">
                <a:solidFill>
                  <a:srgbClr val="C00000"/>
                </a:solidFill>
                <a:sym typeface="Symbol" panose="05050102010706020507" pitchFamily="18" charset="2"/>
              </a:rPr>
              <a:t></a:t>
            </a:r>
            <a:r>
              <a:rPr lang="ru-RU" altLang="ru-RU" sz="1600" b="1" dirty="0">
                <a:solidFill>
                  <a:srgbClr val="C00000"/>
                </a:solidFill>
              </a:rPr>
              <a:t> </a:t>
            </a:r>
            <a:r>
              <a:rPr lang="ru-RU" altLang="ru-RU" sz="1600" b="1" dirty="0">
                <a:solidFill>
                  <a:srgbClr val="C00000"/>
                </a:solidFill>
                <a:sym typeface="Symbol" panose="05050102010706020507" pitchFamily="18" charset="2"/>
              </a:rPr>
              <a:t></a:t>
            </a:r>
            <a:r>
              <a:rPr lang="ru-RU" altLang="ru-RU" sz="1600" b="1" dirty="0">
                <a:solidFill>
                  <a:srgbClr val="C00000"/>
                </a:solidFill>
              </a:rPr>
              <a:t> </a:t>
            </a:r>
            <a:r>
              <a:rPr lang="ru-RU" altLang="ru-RU" sz="1600" b="1" dirty="0">
                <a:solidFill>
                  <a:srgbClr val="C00000"/>
                </a:solidFill>
                <a:sym typeface="Symbol" panose="05050102010706020507" pitchFamily="18" charset="2"/>
              </a:rPr>
              <a:t></a:t>
            </a:r>
            <a:r>
              <a:rPr lang="en-US" altLang="ru-RU" sz="1600" b="1" i="1" dirty="0">
                <a:solidFill>
                  <a:srgbClr val="C00000"/>
                </a:solidFill>
              </a:rPr>
              <a:t>s</a:t>
            </a:r>
            <a:r>
              <a:rPr lang="ru-RU" altLang="ru-RU" sz="1600" b="1" dirty="0">
                <a:solidFill>
                  <a:srgbClr val="C00000"/>
                </a:solidFill>
                <a:sym typeface="Symbol" panose="05050102010706020507" pitchFamily="18" charset="2"/>
              </a:rPr>
              <a:t></a:t>
            </a:r>
            <a:r>
              <a:rPr lang="en-US" altLang="ru-RU" sz="1600" b="1" i="1" dirty="0">
                <a:solidFill>
                  <a:srgbClr val="C00000"/>
                </a:solidFill>
              </a:rPr>
              <a:t>z</a:t>
            </a:r>
            <a:r>
              <a:rPr lang="ru-RU" altLang="ru-RU" sz="1600" b="1" dirty="0">
                <a:solidFill>
                  <a:srgbClr val="C00000"/>
                </a:solidFill>
                <a:sym typeface="Symbol" panose="05050102010706020507" pitchFamily="18" charset="2"/>
              </a:rPr>
              <a:t></a:t>
            </a:r>
            <a:r>
              <a:rPr lang="ru-RU" altLang="ru-RU" sz="1600" b="1" dirty="0">
                <a:solidFill>
                  <a:srgbClr val="C00000"/>
                </a:solidFill>
              </a:rPr>
              <a:t>ос </a:t>
            </a:r>
            <a:r>
              <a:rPr lang="ru-RU" altLang="ru-RU" sz="1600" b="1" dirty="0">
                <a:solidFill>
                  <a:srgbClr val="C00000"/>
                </a:solidFill>
                <a:sym typeface="Symbol" panose="05050102010706020507" pitchFamily="18" charset="2"/>
              </a:rPr>
              <a:t></a:t>
            </a:r>
            <a:r>
              <a:rPr lang="ru-RU" altLang="ru-RU" sz="1600" b="1" dirty="0">
                <a:solidFill>
                  <a:srgbClr val="C00000"/>
                </a:solidFill>
              </a:rPr>
              <a:t> </a:t>
            </a:r>
            <a:r>
              <a:rPr lang="ru-RU" altLang="ru-RU" sz="1600" b="1" dirty="0">
                <a:solidFill>
                  <a:srgbClr val="C00000"/>
                </a:solidFill>
                <a:sym typeface="Symbol" panose="05050102010706020507" pitchFamily="18" charset="2"/>
              </a:rPr>
              <a:t></a:t>
            </a:r>
            <a:r>
              <a:rPr lang="ru-RU" altLang="ru-RU" sz="1600" dirty="0">
                <a:solidFill>
                  <a:srgbClr val="C00000"/>
                </a:solidFill>
              </a:rPr>
              <a:t> </a:t>
            </a:r>
            <a:r>
              <a:rPr lang="ru-RU" altLang="ru-RU" sz="1600" dirty="0"/>
              <a:t>приводит к увеличению частоты, условием</a:t>
            </a:r>
            <a:r>
              <a:rPr lang="ru-RU" altLang="ru-RU" sz="1600" b="1" dirty="0"/>
              <a:t> </a:t>
            </a:r>
            <a:r>
              <a:rPr lang="ru-RU" altLang="ru-RU" sz="1600" dirty="0"/>
              <a:t>возвращения к прежнему значению, т.е. </a:t>
            </a:r>
            <a:r>
              <a:rPr lang="ru-RU" altLang="ru-RU" sz="1600" b="1" dirty="0">
                <a:solidFill>
                  <a:srgbClr val="0070C0"/>
                </a:solidFill>
              </a:rPr>
              <a:t>устойчивости частоты</a:t>
            </a:r>
            <a:r>
              <a:rPr lang="ru-RU" altLang="ru-RU" sz="1600" dirty="0"/>
              <a:t>, будет</a:t>
            </a:r>
          </a:p>
          <a:p>
            <a:pPr marL="0" indent="365125">
              <a:lnSpc>
                <a:spcPct val="150000"/>
              </a:lnSpc>
              <a:buNone/>
            </a:pPr>
            <a:r>
              <a:rPr lang="ru-RU" altLang="ru-RU" sz="1600" dirty="0"/>
              <a:t> </a:t>
            </a:r>
          </a:p>
          <a:p>
            <a:pPr marL="0" indent="365125">
              <a:lnSpc>
                <a:spcPct val="150000"/>
              </a:lnSpc>
              <a:buNone/>
            </a:pPr>
            <a:r>
              <a:rPr lang="ru-RU" altLang="ru-RU" sz="1600" dirty="0"/>
              <a:t>Так как                                                              это условие сводится к требованию</a:t>
            </a:r>
          </a:p>
          <a:p>
            <a:pPr marL="0" indent="365125">
              <a:lnSpc>
                <a:spcPct val="150000"/>
              </a:lnSpc>
              <a:buNone/>
            </a:pPr>
            <a:r>
              <a:rPr lang="ru-RU" altLang="ru-RU" sz="1600" dirty="0"/>
              <a:t>означающему, что крутизна </a:t>
            </a:r>
            <a:r>
              <a:rPr lang="ru-RU" altLang="ru-RU" sz="1600" dirty="0" err="1"/>
              <a:t>фазо</a:t>
            </a:r>
            <a:r>
              <a:rPr lang="ru-RU" altLang="ru-RU" sz="1600" dirty="0"/>
              <a:t>-частотной характеристики колебательной системы должна быть отрицательной. Этому условию удовлетворяет </a:t>
            </a:r>
            <a:r>
              <a:rPr lang="ru-RU" altLang="ru-RU" sz="1600" dirty="0" err="1"/>
              <a:t>фазо</a:t>
            </a:r>
            <a:r>
              <a:rPr lang="ru-RU" altLang="ru-RU" sz="1600" dirty="0"/>
              <a:t>-частотная характеристика параллельного колебательного контура (рис. 8).</a:t>
            </a:r>
          </a:p>
          <a:p>
            <a:pPr marL="0" indent="365125">
              <a:lnSpc>
                <a:spcPct val="150000"/>
              </a:lnSpc>
              <a:buNone/>
            </a:pPr>
            <a:r>
              <a:rPr lang="ru-RU" altLang="ru-RU" sz="1600" dirty="0"/>
              <a:t>                 </a:t>
            </a:r>
          </a:p>
        </p:txBody>
      </p:sp>
      <p:sp>
        <p:nvSpPr>
          <p:cNvPr id="11267" name="Rectangle 5"/>
          <p:cNvSpPr>
            <a:spLocks noChangeArrowheads="1"/>
          </p:cNvSpPr>
          <p:nvPr/>
        </p:nvSpPr>
        <p:spPr bwMode="auto">
          <a:xfrm>
            <a:off x="1524001" y="2996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1269" name="Rectangle 7"/>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graphicFrame>
        <p:nvGraphicFramePr>
          <p:cNvPr id="7" name="Object 7"/>
          <p:cNvGraphicFramePr>
            <a:graphicFrameLocks noChangeAspect="1"/>
          </p:cNvGraphicFramePr>
          <p:nvPr>
            <p:extLst>
              <p:ext uri="{D42A27DB-BD31-4B8C-83A1-F6EECF244321}">
                <p14:modId xmlns:p14="http://schemas.microsoft.com/office/powerpoint/2010/main" val="1694147900"/>
              </p:ext>
            </p:extLst>
          </p:nvPr>
        </p:nvGraphicFramePr>
        <p:xfrm>
          <a:off x="4728440" y="2595872"/>
          <a:ext cx="1413742" cy="585478"/>
        </p:xfrm>
        <a:graphic>
          <a:graphicData uri="http://schemas.openxmlformats.org/presentationml/2006/ole">
            <mc:AlternateContent xmlns:mc="http://schemas.openxmlformats.org/markup-compatibility/2006">
              <mc:Choice xmlns:v="urn:schemas-microsoft-com:vml" Requires="v">
                <p:oleObj spid="_x0000_s3451" name="Microsoft Equation 3.0" r:id="rId3" imgW="622300" imgH="381000" progId="Equation.3">
                  <p:embed/>
                </p:oleObj>
              </mc:Choice>
              <mc:Fallback>
                <p:oleObj name="Microsoft Equation 3.0" r:id="rId3" imgW="6223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8440" y="2595872"/>
                        <a:ext cx="1413742" cy="585478"/>
                      </a:xfrm>
                      <a:prstGeom prst="rect">
                        <a:avLst/>
                      </a:prstGeom>
                      <a:noFill/>
                      <a:ln>
                        <a:noFill/>
                      </a:ln>
                    </p:spPr>
                  </p:pic>
                </p:oleObj>
              </mc:Fallback>
            </mc:AlternateContent>
          </a:graphicData>
        </a:graphic>
      </p:graphicFrame>
      <p:graphicFrame>
        <p:nvGraphicFramePr>
          <p:cNvPr id="8" name="Object 9"/>
          <p:cNvGraphicFramePr>
            <a:graphicFrameLocks noChangeAspect="1"/>
          </p:cNvGraphicFramePr>
          <p:nvPr>
            <p:extLst>
              <p:ext uri="{D42A27DB-BD31-4B8C-83A1-F6EECF244321}">
                <p14:modId xmlns:p14="http://schemas.microsoft.com/office/powerpoint/2010/main" val="2945550524"/>
              </p:ext>
            </p:extLst>
          </p:nvPr>
        </p:nvGraphicFramePr>
        <p:xfrm>
          <a:off x="1869931" y="3079043"/>
          <a:ext cx="2290762" cy="573945"/>
        </p:xfrm>
        <a:graphic>
          <a:graphicData uri="http://schemas.openxmlformats.org/presentationml/2006/ole">
            <mc:AlternateContent xmlns:mc="http://schemas.openxmlformats.org/markup-compatibility/2006">
              <mc:Choice xmlns:v="urn:schemas-microsoft-com:vml" Requires="v">
                <p:oleObj spid="_x0000_s3452" name="Microsoft Equation 3.0" r:id="rId5" imgW="1218671" imgH="393529" progId="Equation.3">
                  <p:embed/>
                </p:oleObj>
              </mc:Choice>
              <mc:Fallback>
                <p:oleObj name="Microsoft Equation 3.0" r:id="rId5" imgW="1218671" imgH="393529"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69931" y="3079043"/>
                        <a:ext cx="2290762" cy="573945"/>
                      </a:xfrm>
                      <a:prstGeom prst="rect">
                        <a:avLst/>
                      </a:prstGeom>
                      <a:noFill/>
                      <a:ln>
                        <a:noFill/>
                      </a:ln>
                    </p:spPr>
                  </p:pic>
                </p:oleObj>
              </mc:Fallback>
            </mc:AlternateContent>
          </a:graphicData>
        </a:graphic>
      </p:graphicFrame>
      <p:graphicFrame>
        <p:nvGraphicFramePr>
          <p:cNvPr id="9" name="Object 11"/>
          <p:cNvGraphicFramePr>
            <a:graphicFrameLocks noChangeAspect="1"/>
          </p:cNvGraphicFramePr>
          <p:nvPr>
            <p:extLst>
              <p:ext uri="{D42A27DB-BD31-4B8C-83A1-F6EECF244321}">
                <p14:modId xmlns:p14="http://schemas.microsoft.com/office/powerpoint/2010/main" val="1694579436"/>
              </p:ext>
            </p:extLst>
          </p:nvPr>
        </p:nvGraphicFramePr>
        <p:xfrm>
          <a:off x="7759991" y="3037296"/>
          <a:ext cx="1162217" cy="657438"/>
        </p:xfrm>
        <a:graphic>
          <a:graphicData uri="http://schemas.openxmlformats.org/presentationml/2006/ole">
            <mc:AlternateContent xmlns:mc="http://schemas.openxmlformats.org/markup-compatibility/2006">
              <mc:Choice xmlns:v="urn:schemas-microsoft-com:vml" Requires="v">
                <p:oleObj spid="_x0000_s3453" name="Microsoft Equation 3.0" r:id="rId7" imgW="584454" imgH="393871" progId="Equation.3">
                  <p:embed/>
                </p:oleObj>
              </mc:Choice>
              <mc:Fallback>
                <p:oleObj name="Microsoft Equation 3.0" r:id="rId7" imgW="584454" imgH="393871"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59991" y="3037296"/>
                        <a:ext cx="1162217" cy="657438"/>
                      </a:xfrm>
                      <a:prstGeom prst="rect">
                        <a:avLst/>
                      </a:prstGeom>
                      <a:noFill/>
                      <a:ln>
                        <a:noFill/>
                      </a:ln>
                    </p:spPr>
                  </p:pic>
                </p:oleObj>
              </mc:Fallback>
            </mc:AlternateContent>
          </a:graphicData>
        </a:graphic>
      </p:graphicFrame>
      <p:pic>
        <p:nvPicPr>
          <p:cNvPr id="10" name="Picture 8" descr="Untitled-3"/>
          <p:cNvPicPr>
            <a:picLocks noChangeAspect="1" noChangeArrowheads="1"/>
          </p:cNvPicPr>
          <p:nvPr/>
        </p:nvPicPr>
        <p:blipFill>
          <a:blip r:embed="rId9">
            <a:extLst>
              <a:ext uri="{28A0092B-C50C-407E-A947-70E740481C1C}">
                <a14:useLocalDpi xmlns:a14="http://schemas.microsoft.com/office/drawing/2010/main" val="0"/>
              </a:ext>
            </a:extLst>
          </a:blip>
          <a:srcRect t="6033" r="8730" b="10440"/>
          <a:stretch>
            <a:fillRect/>
          </a:stretch>
        </p:blipFill>
        <p:spPr bwMode="auto">
          <a:xfrm>
            <a:off x="4294911" y="4609831"/>
            <a:ext cx="2812696" cy="1956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Прямоугольник 2"/>
          <p:cNvSpPr/>
          <p:nvPr/>
        </p:nvSpPr>
        <p:spPr>
          <a:xfrm>
            <a:off x="7584161" y="6197453"/>
            <a:ext cx="753732" cy="369332"/>
          </a:xfrm>
          <a:prstGeom prst="rect">
            <a:avLst/>
          </a:prstGeom>
        </p:spPr>
        <p:txBody>
          <a:bodyPr wrap="none">
            <a:spAutoFit/>
          </a:bodyPr>
          <a:lstStyle/>
          <a:p>
            <a:r>
              <a:rPr lang="ru-RU" altLang="ru-RU" dirty="0"/>
              <a:t>Рис. 8</a:t>
            </a:r>
            <a:endParaRPr lang="ru-RU" dirty="0"/>
          </a:p>
        </p:txBody>
      </p:sp>
    </p:spTree>
    <p:extLst>
      <p:ext uri="{BB962C8B-B14F-4D97-AF65-F5344CB8AC3E}">
        <p14:creationId xmlns:p14="http://schemas.microsoft.com/office/powerpoint/2010/main" val="1957540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93192" y="314457"/>
            <a:ext cx="11237976" cy="947512"/>
          </a:xfrm>
          <a:prstGeom prst="rect">
            <a:avLst/>
          </a:prstGeom>
        </p:spPr>
        <p:txBody>
          <a:bodyPr vert="horz" wrap="square" lIns="0" tIns="83892" rIns="0" bIns="0" rtlCol="0">
            <a:spAutoFit/>
          </a:bodyPr>
          <a:lstStyle/>
          <a:p>
            <a:pPr algn="ctr">
              <a:spcBef>
                <a:spcPts val="661"/>
              </a:spcBef>
            </a:pPr>
            <a:r>
              <a:rPr sz="1600" spc="-6" dirty="0">
                <a:latin typeface="Times New Roman"/>
                <a:cs typeface="Times New Roman"/>
              </a:rPr>
              <a:t>Министерство науки </a:t>
            </a:r>
            <a:r>
              <a:rPr sz="1600" spc="-3" dirty="0">
                <a:latin typeface="Times New Roman"/>
                <a:cs typeface="Times New Roman"/>
              </a:rPr>
              <a:t>и высшего образования </a:t>
            </a:r>
            <a:r>
              <a:rPr sz="1600" spc="-6" dirty="0">
                <a:latin typeface="Times New Roman"/>
                <a:cs typeface="Times New Roman"/>
              </a:rPr>
              <a:t>Российской</a:t>
            </a:r>
            <a:r>
              <a:rPr sz="1600" spc="64" dirty="0">
                <a:latin typeface="Times New Roman"/>
                <a:cs typeface="Times New Roman"/>
              </a:rPr>
              <a:t> </a:t>
            </a:r>
            <a:r>
              <a:rPr sz="1600" spc="-3" dirty="0">
                <a:latin typeface="Times New Roman"/>
                <a:cs typeface="Times New Roman"/>
              </a:rPr>
              <a:t>Федерации</a:t>
            </a:r>
            <a:endParaRPr sz="1600" dirty="0">
              <a:latin typeface="Times New Roman"/>
              <a:cs typeface="Times New Roman"/>
            </a:endParaRPr>
          </a:p>
          <a:p>
            <a:pPr marR="515140" algn="ctr"/>
            <a:endParaRPr lang="ru-RU" sz="500" b="1" spc="-3" dirty="0">
              <a:latin typeface="Times New Roman"/>
              <a:cs typeface="Times New Roman"/>
            </a:endParaRPr>
          </a:p>
          <a:p>
            <a:pPr marL="524099" marR="515140" algn="ctr">
              <a:lnSpc>
                <a:spcPct val="106300"/>
              </a:lnSpc>
              <a:spcBef>
                <a:spcPts val="494"/>
              </a:spcBef>
            </a:pPr>
            <a:r>
              <a:rPr sz="1500" b="1" spc="-3" dirty="0" err="1">
                <a:latin typeface="Times New Roman"/>
                <a:cs typeface="Times New Roman"/>
              </a:rPr>
              <a:t>Федеральное</a:t>
            </a:r>
            <a:r>
              <a:rPr sz="1500" b="1" spc="-3" dirty="0">
                <a:latin typeface="Times New Roman"/>
                <a:cs typeface="Times New Roman"/>
              </a:rPr>
              <a:t> государственное </a:t>
            </a:r>
            <a:r>
              <a:rPr sz="1500" b="1" spc="-6" dirty="0">
                <a:latin typeface="Times New Roman"/>
                <a:cs typeface="Times New Roman"/>
              </a:rPr>
              <a:t>бюджетное  </a:t>
            </a:r>
            <a:r>
              <a:rPr sz="1500" b="1" spc="-3" dirty="0">
                <a:latin typeface="Times New Roman"/>
                <a:cs typeface="Times New Roman"/>
              </a:rPr>
              <a:t>образовательное учреждение высшего</a:t>
            </a:r>
            <a:r>
              <a:rPr sz="1500" b="1" spc="22" dirty="0">
                <a:latin typeface="Times New Roman"/>
                <a:cs typeface="Times New Roman"/>
              </a:rPr>
              <a:t> </a:t>
            </a:r>
            <a:r>
              <a:rPr sz="1500" b="1" spc="-3" dirty="0">
                <a:latin typeface="Times New Roman"/>
                <a:cs typeface="Times New Roman"/>
              </a:rPr>
              <a:t>образования</a:t>
            </a:r>
            <a:endParaRPr sz="1500" b="1" dirty="0">
              <a:latin typeface="Times New Roman"/>
              <a:cs typeface="Times New Roman"/>
            </a:endParaRPr>
          </a:p>
          <a:p>
            <a:pPr marL="6923" algn="ctr">
              <a:spcBef>
                <a:spcPts val="45"/>
              </a:spcBef>
            </a:pPr>
            <a:r>
              <a:rPr sz="1500" b="1" spc="-3" dirty="0">
                <a:latin typeface="Times New Roman"/>
                <a:cs typeface="Times New Roman"/>
              </a:rPr>
              <a:t>«Тамбовский государственный технический</a:t>
            </a:r>
            <a:r>
              <a:rPr sz="1500" b="1" spc="22" dirty="0">
                <a:latin typeface="Times New Roman"/>
                <a:cs typeface="Times New Roman"/>
              </a:rPr>
              <a:t> </a:t>
            </a:r>
            <a:r>
              <a:rPr sz="1500" b="1" dirty="0">
                <a:latin typeface="Times New Roman"/>
                <a:cs typeface="Times New Roman"/>
              </a:rPr>
              <a:t>университет»</a:t>
            </a:r>
          </a:p>
        </p:txBody>
      </p:sp>
      <p:sp>
        <p:nvSpPr>
          <p:cNvPr id="3" name="object 3"/>
          <p:cNvSpPr txBox="1"/>
          <p:nvPr/>
        </p:nvSpPr>
        <p:spPr>
          <a:xfrm>
            <a:off x="4922812" y="1583695"/>
            <a:ext cx="2178733" cy="285634"/>
          </a:xfrm>
          <a:prstGeom prst="rect">
            <a:avLst/>
          </a:prstGeom>
        </p:spPr>
        <p:txBody>
          <a:bodyPr vert="horz" wrap="square" lIns="0" tIns="8552" rIns="0" bIns="0" rtlCol="0">
            <a:spAutoFit/>
          </a:bodyPr>
          <a:lstStyle/>
          <a:p>
            <a:pPr marL="8145" algn="ctr">
              <a:spcBef>
                <a:spcPts val="67"/>
              </a:spcBef>
            </a:pPr>
            <a:r>
              <a:rPr b="1" spc="-3" dirty="0">
                <a:solidFill>
                  <a:srgbClr val="003296"/>
                </a:solidFill>
                <a:latin typeface="Times New Roman"/>
                <a:cs typeface="Times New Roman"/>
              </a:rPr>
              <a:t>С. </a:t>
            </a:r>
            <a:r>
              <a:rPr b="1" dirty="0">
                <a:solidFill>
                  <a:srgbClr val="003296"/>
                </a:solidFill>
                <a:latin typeface="Times New Roman"/>
                <a:cs typeface="Times New Roman"/>
              </a:rPr>
              <a:t>Н.</a:t>
            </a:r>
            <a:r>
              <a:rPr b="1" spc="-38" dirty="0">
                <a:solidFill>
                  <a:srgbClr val="003296"/>
                </a:solidFill>
                <a:latin typeface="Times New Roman"/>
                <a:cs typeface="Times New Roman"/>
              </a:rPr>
              <a:t> </a:t>
            </a:r>
            <a:r>
              <a:rPr b="1" spc="-3" dirty="0">
                <a:solidFill>
                  <a:srgbClr val="003296"/>
                </a:solidFill>
                <a:latin typeface="Times New Roman"/>
                <a:cs typeface="Times New Roman"/>
              </a:rPr>
              <a:t>ДАНИЛОВ</a:t>
            </a:r>
            <a:endParaRPr dirty="0">
              <a:solidFill>
                <a:srgbClr val="003296"/>
              </a:solidFill>
              <a:latin typeface="Times New Roman"/>
              <a:cs typeface="Times New Roman"/>
            </a:endParaRPr>
          </a:p>
        </p:txBody>
      </p:sp>
      <p:sp>
        <p:nvSpPr>
          <p:cNvPr id="5" name="object 5"/>
          <p:cNvSpPr txBox="1"/>
          <p:nvPr/>
        </p:nvSpPr>
        <p:spPr>
          <a:xfrm>
            <a:off x="128013" y="3565230"/>
            <a:ext cx="11768328" cy="838398"/>
          </a:xfrm>
          <a:prstGeom prst="rect">
            <a:avLst/>
          </a:prstGeom>
        </p:spPr>
        <p:txBody>
          <a:bodyPr vert="horz" wrap="square" lIns="0" tIns="7330" rIns="0" bIns="0" rtlCol="0">
            <a:spAutoFit/>
          </a:bodyPr>
          <a:lstStyle/>
          <a:p>
            <a:pPr algn="ctr">
              <a:spcBef>
                <a:spcPts val="58"/>
              </a:spcBef>
            </a:pPr>
            <a:r>
              <a:rPr spc="-3" dirty="0">
                <a:latin typeface="Times New Roman"/>
                <a:cs typeface="Times New Roman"/>
              </a:rPr>
              <a:t>Утверждено </a:t>
            </a:r>
            <a:r>
              <a:rPr spc="-6" dirty="0" err="1">
                <a:latin typeface="Times New Roman"/>
                <a:cs typeface="Times New Roman"/>
              </a:rPr>
              <a:t>Ученым</a:t>
            </a:r>
            <a:r>
              <a:rPr spc="-6" dirty="0">
                <a:latin typeface="Times New Roman"/>
                <a:cs typeface="Times New Roman"/>
              </a:rPr>
              <a:t> </a:t>
            </a:r>
            <a:r>
              <a:rPr spc="-3" dirty="0" err="1" smtClean="0">
                <a:latin typeface="Times New Roman"/>
                <a:cs typeface="Times New Roman"/>
              </a:rPr>
              <a:t>советом</a:t>
            </a:r>
            <a:r>
              <a:rPr lang="ru-RU" spc="-3" dirty="0" smtClean="0">
                <a:latin typeface="Times New Roman"/>
                <a:cs typeface="Times New Roman"/>
              </a:rPr>
              <a:t> </a:t>
            </a:r>
            <a:r>
              <a:rPr lang="ru-RU" dirty="0" err="1" smtClean="0">
                <a:latin typeface="Times New Roman"/>
                <a:cs typeface="Times New Roman"/>
              </a:rPr>
              <a:t>ФГБОУ</a:t>
            </a:r>
            <a:r>
              <a:rPr lang="ru-RU" dirty="0" smtClean="0">
                <a:latin typeface="Times New Roman"/>
                <a:cs typeface="Times New Roman"/>
              </a:rPr>
              <a:t> </a:t>
            </a:r>
            <a:r>
              <a:rPr lang="ru-RU" dirty="0">
                <a:latin typeface="Times New Roman"/>
                <a:cs typeface="Times New Roman"/>
              </a:rPr>
              <a:t>ВО «Тамбовский государственный технический университет»</a:t>
            </a:r>
            <a:endParaRPr dirty="0">
              <a:latin typeface="Times New Roman"/>
              <a:cs typeface="Times New Roman"/>
            </a:endParaRPr>
          </a:p>
          <a:p>
            <a:pPr marL="8145" marR="3258" indent="-1222" algn="ctr">
              <a:spcBef>
                <a:spcPts val="48"/>
              </a:spcBef>
            </a:pPr>
            <a:r>
              <a:rPr spc="-3" dirty="0">
                <a:latin typeface="Times New Roman"/>
                <a:cs typeface="Times New Roman"/>
              </a:rPr>
              <a:t>в </a:t>
            </a:r>
            <a:r>
              <a:rPr spc="-6" dirty="0">
                <a:latin typeface="Times New Roman"/>
                <a:cs typeface="Times New Roman"/>
              </a:rPr>
              <a:t>качестве учебного пособия </a:t>
            </a:r>
            <a:r>
              <a:rPr spc="-3" dirty="0">
                <a:latin typeface="Times New Roman"/>
                <a:cs typeface="Times New Roman"/>
              </a:rPr>
              <a:t>для </a:t>
            </a:r>
            <a:r>
              <a:rPr spc="-6" dirty="0">
                <a:latin typeface="Times New Roman"/>
                <a:cs typeface="Times New Roman"/>
              </a:rPr>
              <a:t>студентов </a:t>
            </a:r>
            <a:r>
              <a:rPr spc="-3" dirty="0">
                <a:latin typeface="Times New Roman"/>
                <a:cs typeface="Times New Roman"/>
              </a:rPr>
              <a:t>3–4 курсов,  </a:t>
            </a:r>
            <a:r>
              <a:rPr spc="-6" dirty="0">
                <a:latin typeface="Times New Roman"/>
                <a:cs typeface="Times New Roman"/>
              </a:rPr>
              <a:t>обучающихся </a:t>
            </a:r>
            <a:r>
              <a:rPr spc="-6" dirty="0" err="1">
                <a:latin typeface="Times New Roman"/>
                <a:cs typeface="Times New Roman"/>
              </a:rPr>
              <a:t>по</a:t>
            </a:r>
            <a:r>
              <a:rPr spc="-6" dirty="0">
                <a:latin typeface="Times New Roman"/>
                <a:cs typeface="Times New Roman"/>
              </a:rPr>
              <a:t> </a:t>
            </a:r>
            <a:r>
              <a:rPr spc="-3" dirty="0" err="1">
                <a:latin typeface="Times New Roman"/>
                <a:cs typeface="Times New Roman"/>
              </a:rPr>
              <a:t>направлениям</a:t>
            </a:r>
            <a:r>
              <a:rPr lang="ru-RU" spc="-3" dirty="0">
                <a:latin typeface="Times New Roman"/>
                <a:cs typeface="Times New Roman"/>
              </a:rPr>
              <a:t> </a:t>
            </a:r>
            <a:br>
              <a:rPr lang="ru-RU" spc="-3" dirty="0">
                <a:latin typeface="Times New Roman"/>
                <a:cs typeface="Times New Roman"/>
              </a:rPr>
            </a:br>
            <a:r>
              <a:rPr spc="-3" dirty="0">
                <a:latin typeface="Times New Roman"/>
                <a:cs typeface="Times New Roman"/>
              </a:rPr>
              <a:t>11.03.01, 11.04.01 «Радиотехника»</a:t>
            </a:r>
            <a:r>
              <a:rPr spc="103" dirty="0">
                <a:latin typeface="Times New Roman"/>
                <a:cs typeface="Times New Roman"/>
              </a:rPr>
              <a:t> </a:t>
            </a:r>
            <a:r>
              <a:rPr spc="-3" dirty="0">
                <a:latin typeface="Times New Roman"/>
                <a:cs typeface="Times New Roman"/>
              </a:rPr>
              <a:t>и</a:t>
            </a:r>
            <a:r>
              <a:rPr lang="ru-RU" spc="-3" dirty="0">
                <a:latin typeface="Times New Roman"/>
                <a:cs typeface="Times New Roman"/>
              </a:rPr>
              <a:t> </a:t>
            </a:r>
            <a:r>
              <a:rPr spc="-3" dirty="0">
                <a:latin typeface="Times New Roman"/>
                <a:cs typeface="Times New Roman"/>
              </a:rPr>
              <a:t>11.03.02 </a:t>
            </a:r>
            <a:r>
              <a:rPr spc="-6" dirty="0">
                <a:latin typeface="Times New Roman"/>
                <a:cs typeface="Times New Roman"/>
              </a:rPr>
              <a:t>«Инфокоммуникационные </a:t>
            </a:r>
            <a:r>
              <a:rPr spc="-3" dirty="0">
                <a:latin typeface="Times New Roman"/>
                <a:cs typeface="Times New Roman"/>
              </a:rPr>
              <a:t>технологии и </a:t>
            </a:r>
            <a:r>
              <a:rPr spc="-6" dirty="0">
                <a:latin typeface="Times New Roman"/>
                <a:cs typeface="Times New Roman"/>
              </a:rPr>
              <a:t>системы</a:t>
            </a:r>
            <a:r>
              <a:rPr spc="77" dirty="0">
                <a:latin typeface="Times New Roman"/>
                <a:cs typeface="Times New Roman"/>
              </a:rPr>
              <a:t> </a:t>
            </a:r>
            <a:r>
              <a:rPr spc="3" dirty="0">
                <a:latin typeface="Times New Roman"/>
                <a:cs typeface="Times New Roman"/>
              </a:rPr>
              <a:t>связи»</a:t>
            </a:r>
            <a:endParaRPr dirty="0">
              <a:latin typeface="Times New Roman"/>
              <a:cs typeface="Times New Roman"/>
            </a:endParaRPr>
          </a:p>
        </p:txBody>
      </p:sp>
      <p:sp>
        <p:nvSpPr>
          <p:cNvPr id="6" name="object 6"/>
          <p:cNvSpPr txBox="1"/>
          <p:nvPr/>
        </p:nvSpPr>
        <p:spPr>
          <a:xfrm>
            <a:off x="882393" y="4535088"/>
            <a:ext cx="10259567" cy="574223"/>
          </a:xfrm>
          <a:prstGeom prst="rect">
            <a:avLst/>
          </a:prstGeom>
        </p:spPr>
        <p:txBody>
          <a:bodyPr vert="horz" wrap="square" lIns="0" tIns="7330" rIns="0" bIns="0" rtlCol="0">
            <a:spAutoFit/>
          </a:bodyPr>
          <a:lstStyle/>
          <a:p>
            <a:pPr marL="8145" algn="ctr">
              <a:spcBef>
                <a:spcPts val="58"/>
              </a:spcBef>
            </a:pPr>
            <a:r>
              <a:rPr i="1" spc="-3" dirty="0">
                <a:latin typeface="Times New Roman"/>
                <a:cs typeface="Times New Roman"/>
              </a:rPr>
              <a:t>Учебное электронное </a:t>
            </a:r>
            <a:r>
              <a:rPr i="1" spc="-3" dirty="0" err="1">
                <a:latin typeface="Times New Roman"/>
                <a:cs typeface="Times New Roman"/>
              </a:rPr>
              <a:t>мультимедийное</a:t>
            </a:r>
            <a:r>
              <a:rPr i="1" spc="-16" dirty="0">
                <a:latin typeface="Times New Roman"/>
                <a:cs typeface="Times New Roman"/>
              </a:rPr>
              <a:t> </a:t>
            </a:r>
            <a:r>
              <a:rPr i="1" spc="-3" dirty="0" err="1">
                <a:latin typeface="Times New Roman"/>
                <a:cs typeface="Times New Roman"/>
              </a:rPr>
              <a:t>издание</a:t>
            </a:r>
            <a:endParaRPr lang="ru-RU" i="1" spc="-3" dirty="0">
              <a:latin typeface="Times New Roman"/>
              <a:cs typeface="Times New Roman"/>
            </a:endParaRPr>
          </a:p>
          <a:p>
            <a:pPr marL="8145" algn="ctr">
              <a:spcBef>
                <a:spcPts val="58"/>
              </a:spcBef>
            </a:pPr>
            <a:endParaRPr dirty="0">
              <a:latin typeface="Times New Roman"/>
              <a:cs typeface="Times New Roman"/>
            </a:endParaRPr>
          </a:p>
        </p:txBody>
      </p:sp>
      <p:sp>
        <p:nvSpPr>
          <p:cNvPr id="7" name="object 7"/>
          <p:cNvSpPr txBox="1"/>
          <p:nvPr/>
        </p:nvSpPr>
        <p:spPr>
          <a:xfrm>
            <a:off x="3454793" y="5832208"/>
            <a:ext cx="5114774" cy="746065"/>
          </a:xfrm>
          <a:prstGeom prst="rect">
            <a:avLst/>
          </a:prstGeom>
        </p:spPr>
        <p:txBody>
          <a:bodyPr vert="horz" wrap="square" lIns="0" tIns="7330" rIns="0" bIns="0" rtlCol="0">
            <a:spAutoFit/>
          </a:bodyPr>
          <a:lstStyle/>
          <a:p>
            <a:pPr marL="1629" algn="ctr">
              <a:spcBef>
                <a:spcPts val="58"/>
              </a:spcBef>
            </a:pPr>
            <a:r>
              <a:rPr sz="1600" spc="-3" dirty="0">
                <a:latin typeface="Times New Roman"/>
                <a:cs typeface="Times New Roman"/>
              </a:rPr>
              <a:t>Тамбов</a:t>
            </a:r>
            <a:endParaRPr sz="1600" dirty="0">
              <a:latin typeface="Times New Roman"/>
              <a:cs typeface="Times New Roman"/>
            </a:endParaRPr>
          </a:p>
          <a:p>
            <a:pPr marL="8145" marR="3258" algn="ctr">
              <a:spcBef>
                <a:spcPts val="48"/>
              </a:spcBef>
            </a:pPr>
            <a:r>
              <a:rPr sz="1600" spc="-6" dirty="0">
                <a:latin typeface="Times New Roman"/>
                <a:cs typeface="Times New Roman"/>
              </a:rPr>
              <a:t>Издательский </a:t>
            </a:r>
            <a:r>
              <a:rPr sz="1600" spc="-3" dirty="0">
                <a:latin typeface="Times New Roman"/>
                <a:cs typeface="Times New Roman"/>
              </a:rPr>
              <a:t>центр </a:t>
            </a:r>
            <a:r>
              <a:rPr sz="1600" spc="-6" dirty="0">
                <a:latin typeface="Times New Roman"/>
                <a:cs typeface="Times New Roman"/>
              </a:rPr>
              <a:t>ФГБОУ </a:t>
            </a:r>
            <a:r>
              <a:rPr sz="1600" spc="-13" dirty="0">
                <a:latin typeface="Times New Roman"/>
                <a:cs typeface="Times New Roman"/>
              </a:rPr>
              <a:t>ВО </a:t>
            </a:r>
            <a:r>
              <a:rPr sz="1600" spc="-6" dirty="0">
                <a:latin typeface="Times New Roman"/>
                <a:cs typeface="Times New Roman"/>
              </a:rPr>
              <a:t>«ТГТУ»  </a:t>
            </a:r>
            <a:endParaRPr lang="ru-RU" sz="1600" spc="-6" dirty="0">
              <a:latin typeface="Times New Roman"/>
              <a:cs typeface="Times New Roman"/>
            </a:endParaRPr>
          </a:p>
          <a:p>
            <a:pPr marL="8145" marR="3258" algn="ctr">
              <a:spcBef>
                <a:spcPts val="48"/>
              </a:spcBef>
            </a:pPr>
            <a:r>
              <a:rPr sz="1600" spc="-3" dirty="0">
                <a:latin typeface="Times New Roman"/>
                <a:cs typeface="Times New Roman"/>
              </a:rPr>
              <a:t>202</a:t>
            </a:r>
            <a:r>
              <a:rPr lang="ru-RU" sz="1600" spc="-3" dirty="0">
                <a:latin typeface="Times New Roman"/>
                <a:cs typeface="Times New Roman"/>
              </a:rPr>
              <a:t>6</a:t>
            </a:r>
            <a:endParaRPr sz="1600" dirty="0">
              <a:latin typeface="Times New Roman"/>
              <a:cs typeface="Times New Roman"/>
            </a:endParaRPr>
          </a:p>
        </p:txBody>
      </p:sp>
      <p:pic>
        <p:nvPicPr>
          <p:cNvPr id="8" name="Рисунок 7" descr="1"/>
          <p:cNvPicPr/>
          <p:nvPr/>
        </p:nvPicPr>
        <p:blipFill>
          <a:blip r:embed="rId2">
            <a:lum bright="-94000" contrast="100000"/>
            <a:extLst>
              <a:ext uri="{28A0092B-C50C-407E-A947-70E740481C1C}">
                <a14:useLocalDpi xmlns:a14="http://schemas.microsoft.com/office/drawing/2010/main" val="0"/>
              </a:ext>
            </a:extLst>
          </a:blip>
          <a:srcRect/>
          <a:stretch>
            <a:fillRect/>
          </a:stretch>
        </p:blipFill>
        <p:spPr bwMode="auto">
          <a:xfrm>
            <a:off x="5373048" y="4930130"/>
            <a:ext cx="1135817" cy="772406"/>
          </a:xfrm>
          <a:prstGeom prst="rect">
            <a:avLst/>
          </a:prstGeom>
          <a:noFill/>
          <a:ln>
            <a:noFill/>
          </a:ln>
        </p:spPr>
      </p:pic>
      <p:cxnSp>
        <p:nvCxnSpPr>
          <p:cNvPr id="10" name="Прямая соединительная линия 9"/>
          <p:cNvCxnSpPr/>
          <p:nvPr/>
        </p:nvCxnSpPr>
        <p:spPr>
          <a:xfrm>
            <a:off x="1178169" y="5818613"/>
            <a:ext cx="9963791" cy="1"/>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object 3"/>
          <p:cNvSpPr txBox="1">
            <a:spLocks/>
          </p:cNvSpPr>
          <p:nvPr/>
        </p:nvSpPr>
        <p:spPr>
          <a:xfrm>
            <a:off x="388653" y="1961590"/>
            <a:ext cx="11393423" cy="1331664"/>
          </a:xfrm>
          <a:prstGeom prst="rect">
            <a:avLst/>
          </a:prstGeom>
        </p:spPr>
        <p:txBody>
          <a:bodyPr vert="horz" wrap="square" lIns="0" tIns="8145"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814" algn="ctr">
              <a:lnSpc>
                <a:spcPct val="100000"/>
              </a:lnSpc>
              <a:spcBef>
                <a:spcPts val="0"/>
              </a:spcBef>
            </a:pPr>
            <a:r>
              <a:rPr lang="ru-RU" sz="2600" b="1" spc="-3" dirty="0" smtClean="0">
                <a:solidFill>
                  <a:srgbClr val="003296"/>
                </a:solidFill>
                <a:latin typeface="Times New Roman" panose="02020603050405020304" pitchFamily="18" charset="0"/>
                <a:cs typeface="Times New Roman" panose="02020603050405020304" pitchFamily="18" charset="0"/>
              </a:rPr>
              <a:t>ВВЕДЕНИЕ В ТЕХНИКУ ПРИЕМА И ПЕРЕДАЧИ РАДИОСИГНАЛОВ</a:t>
            </a:r>
            <a:r>
              <a:rPr lang="ru-RU" sz="4000" b="1" spc="-3" dirty="0" smtClean="0">
                <a:solidFill>
                  <a:srgbClr val="003296"/>
                </a:solidFill>
                <a:latin typeface="Times New Roman" panose="02020603050405020304" pitchFamily="18" charset="0"/>
                <a:cs typeface="Times New Roman" panose="02020603050405020304" pitchFamily="18" charset="0"/>
              </a:rPr>
              <a:t/>
            </a:r>
            <a:br>
              <a:rPr lang="ru-RU" sz="4000" b="1" spc="-3" dirty="0" smtClean="0">
                <a:solidFill>
                  <a:srgbClr val="003296"/>
                </a:solidFill>
                <a:latin typeface="Times New Roman" panose="02020603050405020304" pitchFamily="18" charset="0"/>
                <a:cs typeface="Times New Roman" panose="02020603050405020304" pitchFamily="18" charset="0"/>
              </a:rPr>
            </a:br>
            <a:r>
              <a:rPr lang="ru-RU" sz="1200" b="1" spc="-3" dirty="0" err="1" smtClean="0">
                <a:solidFill>
                  <a:schemeClr val="bg1"/>
                </a:solidFill>
                <a:latin typeface="Times New Roman" panose="02020603050405020304" pitchFamily="18" charset="0"/>
                <a:cs typeface="Times New Roman" panose="02020603050405020304" pitchFamily="18" charset="0"/>
              </a:rPr>
              <a:t>аа</a:t>
            </a:r>
            <a:r>
              <a:rPr lang="ru-RU" sz="4000" b="1" spc="-3" dirty="0" smtClean="0">
                <a:solidFill>
                  <a:srgbClr val="003296"/>
                </a:solidFill>
                <a:latin typeface="Times New Roman" panose="02020603050405020304" pitchFamily="18" charset="0"/>
                <a:cs typeface="Times New Roman" panose="02020603050405020304" pitchFamily="18" charset="0"/>
              </a:rPr>
              <a:t/>
            </a:r>
            <a:br>
              <a:rPr lang="ru-RU" sz="4000" b="1" spc="-3" dirty="0" smtClean="0">
                <a:solidFill>
                  <a:srgbClr val="003296"/>
                </a:solidFill>
                <a:latin typeface="Times New Roman" panose="02020603050405020304" pitchFamily="18" charset="0"/>
                <a:cs typeface="Times New Roman" panose="02020603050405020304" pitchFamily="18" charset="0"/>
              </a:rPr>
            </a:br>
            <a:r>
              <a:rPr lang="ru-RU" sz="2000" b="1" spc="-3" dirty="0" smtClean="0">
                <a:solidFill>
                  <a:srgbClr val="003296"/>
                </a:solidFill>
                <a:latin typeface="Times New Roman" panose="02020603050405020304" pitchFamily="18" charset="0"/>
                <a:cs typeface="Times New Roman" panose="02020603050405020304" pitchFamily="18" charset="0"/>
              </a:rPr>
              <a:t>В двух частях</a:t>
            </a:r>
            <a:br>
              <a:rPr lang="ru-RU" sz="2000" b="1" spc="-3" dirty="0" smtClean="0">
                <a:solidFill>
                  <a:srgbClr val="003296"/>
                </a:solidFill>
                <a:latin typeface="Times New Roman" panose="02020603050405020304" pitchFamily="18" charset="0"/>
                <a:cs typeface="Times New Roman" panose="02020603050405020304" pitchFamily="18" charset="0"/>
              </a:rPr>
            </a:br>
            <a:r>
              <a:rPr lang="ru-RU" sz="800" b="1" spc="-3" dirty="0" smtClean="0">
                <a:solidFill>
                  <a:schemeClr val="bg1"/>
                </a:solidFill>
                <a:latin typeface="Times New Roman" panose="02020603050405020304" pitchFamily="18" charset="0"/>
                <a:cs typeface="Times New Roman" panose="02020603050405020304" pitchFamily="18" charset="0"/>
              </a:rPr>
              <a:t>а</a:t>
            </a:r>
            <a:r>
              <a:rPr lang="ru-RU" sz="2800" b="1" spc="-3" dirty="0" smtClean="0">
                <a:solidFill>
                  <a:srgbClr val="003296"/>
                </a:solidFill>
                <a:latin typeface="Times New Roman" panose="02020603050405020304" pitchFamily="18" charset="0"/>
                <a:cs typeface="Times New Roman" panose="02020603050405020304" pitchFamily="18" charset="0"/>
              </a:rPr>
              <a:t/>
            </a:r>
            <a:br>
              <a:rPr lang="ru-RU" sz="2800" b="1" spc="-3" dirty="0" smtClean="0">
                <a:solidFill>
                  <a:srgbClr val="003296"/>
                </a:solidFill>
                <a:latin typeface="Times New Roman" panose="02020603050405020304" pitchFamily="18" charset="0"/>
                <a:cs typeface="Times New Roman" panose="02020603050405020304" pitchFamily="18" charset="0"/>
              </a:rPr>
            </a:br>
            <a:r>
              <a:rPr lang="ru-RU" sz="2000" b="1" spc="-3" dirty="0" smtClean="0">
                <a:solidFill>
                  <a:srgbClr val="003296"/>
                </a:solidFill>
                <a:latin typeface="Times New Roman" panose="02020603050405020304" pitchFamily="18" charset="0"/>
                <a:cs typeface="Times New Roman" panose="02020603050405020304" pitchFamily="18" charset="0"/>
              </a:rPr>
              <a:t>Часть 1</a:t>
            </a:r>
            <a:endParaRPr lang="ru-RU" sz="2800" b="1" spc="-3" dirty="0">
              <a:solidFill>
                <a:srgbClr val="003296"/>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4353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152072" y="83304"/>
            <a:ext cx="8229600" cy="633412"/>
          </a:xfrm>
        </p:spPr>
        <p:txBody>
          <a:bodyPr>
            <a:normAutofit/>
          </a:bodyPr>
          <a:lstStyle/>
          <a:p>
            <a:pPr marL="838200" indent="-838200"/>
            <a:r>
              <a:rPr lang="ru-RU" altLang="ru-RU" sz="2400" b="1" dirty="0">
                <a:solidFill>
                  <a:srgbClr val="002060"/>
                </a:solidFill>
              </a:rPr>
              <a:t>2.1.1 Типовые схемы автогенераторов. </a:t>
            </a:r>
          </a:p>
        </p:txBody>
      </p:sp>
      <p:sp>
        <p:nvSpPr>
          <p:cNvPr id="13315" name="Rectangle 3"/>
          <p:cNvSpPr>
            <a:spLocks noGrp="1" noChangeArrowheads="1"/>
          </p:cNvSpPr>
          <p:nvPr>
            <p:ph type="body" idx="1"/>
          </p:nvPr>
        </p:nvSpPr>
        <p:spPr>
          <a:xfrm>
            <a:off x="341746" y="947625"/>
            <a:ext cx="11628582" cy="2686050"/>
          </a:xfrm>
        </p:spPr>
        <p:txBody>
          <a:bodyPr>
            <a:noAutofit/>
          </a:bodyPr>
          <a:lstStyle/>
          <a:p>
            <a:pPr marL="0" indent="365125" algn="just">
              <a:lnSpc>
                <a:spcPct val="160000"/>
              </a:lnSpc>
              <a:buNone/>
            </a:pPr>
            <a:r>
              <a:rPr lang="ru-RU" altLang="ru-RU" sz="1600" dirty="0"/>
              <a:t>Большинство АГ могут быть представлены в виде схемы (рис. 9), в которой АЭ подсоединяется к элементам колебательной системы в трех точках. Отсюда и название таких схем – трехточечные. </a:t>
            </a:r>
          </a:p>
          <a:p>
            <a:pPr marL="0" indent="365125" algn="just">
              <a:lnSpc>
                <a:spcPct val="160000"/>
              </a:lnSpc>
              <a:buNone/>
            </a:pPr>
            <a:r>
              <a:rPr lang="ru-RU" altLang="ru-RU" sz="1600" dirty="0"/>
              <a:t>Так как колебательные системы АГ стараются сделать высокодобротными активными потерями можно пренебречь и считать, что   </a:t>
            </a:r>
            <a:r>
              <a:rPr lang="en-US" altLang="ru-RU" sz="1600" dirty="0"/>
              <a:t>Z</a:t>
            </a:r>
            <a:r>
              <a:rPr lang="ru-RU" altLang="ru-RU" sz="1600" dirty="0"/>
              <a:t>1 </a:t>
            </a:r>
            <a:r>
              <a:rPr lang="en-US" altLang="ru-RU" sz="1600" dirty="0">
                <a:sym typeface="Symbol" panose="05050102010706020507" pitchFamily="18" charset="2"/>
              </a:rPr>
              <a:t></a:t>
            </a:r>
            <a:r>
              <a:rPr lang="en-US" altLang="ru-RU" sz="1600" dirty="0"/>
              <a:t> </a:t>
            </a:r>
            <a:r>
              <a:rPr lang="en-US" altLang="ru-RU" sz="1600" dirty="0" err="1"/>
              <a:t>jx</a:t>
            </a:r>
            <a:r>
              <a:rPr lang="ru-RU" altLang="ru-RU" sz="1600" dirty="0"/>
              <a:t>1;            </a:t>
            </a:r>
            <a:r>
              <a:rPr lang="en-US" altLang="ru-RU" sz="1600" dirty="0"/>
              <a:t>Z</a:t>
            </a:r>
            <a:r>
              <a:rPr lang="ru-RU" altLang="ru-RU" sz="1600" dirty="0"/>
              <a:t>2 </a:t>
            </a:r>
            <a:r>
              <a:rPr lang="en-US" altLang="ru-RU" sz="1600" dirty="0">
                <a:sym typeface="Symbol" panose="05050102010706020507" pitchFamily="18" charset="2"/>
              </a:rPr>
              <a:t></a:t>
            </a:r>
            <a:r>
              <a:rPr lang="en-US" altLang="ru-RU" sz="1600" dirty="0"/>
              <a:t> </a:t>
            </a:r>
            <a:r>
              <a:rPr lang="en-US" altLang="ru-RU" sz="1600" dirty="0" err="1"/>
              <a:t>jx</a:t>
            </a:r>
            <a:r>
              <a:rPr lang="ru-RU" altLang="ru-RU" sz="1600" dirty="0"/>
              <a:t>2;           </a:t>
            </a:r>
            <a:r>
              <a:rPr lang="en-US" altLang="ru-RU" sz="1600" dirty="0"/>
              <a:t>Z</a:t>
            </a:r>
            <a:r>
              <a:rPr lang="ru-RU" altLang="ru-RU" sz="1600" dirty="0"/>
              <a:t>3 </a:t>
            </a:r>
            <a:r>
              <a:rPr lang="en-US" altLang="ru-RU" sz="1600" dirty="0">
                <a:sym typeface="Symbol" panose="05050102010706020507" pitchFamily="18" charset="2"/>
              </a:rPr>
              <a:t></a:t>
            </a:r>
            <a:r>
              <a:rPr lang="en-US" altLang="ru-RU" sz="1600" dirty="0"/>
              <a:t> </a:t>
            </a:r>
            <a:r>
              <a:rPr lang="en-US" altLang="ru-RU" sz="1600" dirty="0" err="1"/>
              <a:t>jx</a:t>
            </a:r>
            <a:r>
              <a:rPr lang="ru-RU" altLang="ru-RU" sz="1600" dirty="0"/>
              <a:t>3.</a:t>
            </a:r>
          </a:p>
        </p:txBody>
      </p:sp>
      <p:sp>
        <p:nvSpPr>
          <p:cNvPr id="13316" name="Rectangle 6"/>
          <p:cNvSpPr>
            <a:spLocks noChangeArrowheads="1"/>
          </p:cNvSpPr>
          <p:nvPr/>
        </p:nvSpPr>
        <p:spPr bwMode="auto">
          <a:xfrm>
            <a:off x="1524001" y="29966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2" name="Прямоугольник 1"/>
          <p:cNvSpPr/>
          <p:nvPr/>
        </p:nvSpPr>
        <p:spPr>
          <a:xfrm>
            <a:off x="5402305" y="6101546"/>
            <a:ext cx="753732" cy="369332"/>
          </a:xfrm>
          <a:prstGeom prst="rect">
            <a:avLst/>
          </a:prstGeom>
        </p:spPr>
        <p:txBody>
          <a:bodyPr wrap="none">
            <a:spAutoFit/>
          </a:bodyPr>
          <a:lstStyle/>
          <a:p>
            <a:r>
              <a:rPr lang="ru-RU" altLang="ru-RU" dirty="0"/>
              <a:t>Рис. 9</a:t>
            </a:r>
            <a:endParaRPr lang="ru-RU" dirty="0"/>
          </a:p>
        </p:txBody>
      </p:sp>
      <p:pic>
        <p:nvPicPr>
          <p:cNvPr id="8" name="Picture 4" descr="Untitled-1"/>
          <p:cNvPicPr>
            <a:picLocks noChangeAspect="1" noChangeArrowheads="1"/>
          </p:cNvPicPr>
          <p:nvPr/>
        </p:nvPicPr>
        <p:blipFill rotWithShape="1">
          <a:blip r:embed="rId2">
            <a:extLst>
              <a:ext uri="{28A0092B-C50C-407E-A947-70E740481C1C}">
                <a14:useLocalDpi xmlns:a14="http://schemas.microsoft.com/office/drawing/2010/main" val="0"/>
              </a:ext>
            </a:extLst>
          </a:blip>
          <a:srcRect l="43453" t="922" r="28107" b="71103"/>
          <a:stretch/>
        </p:blipFill>
        <p:spPr bwMode="auto">
          <a:xfrm>
            <a:off x="3737112" y="2996684"/>
            <a:ext cx="3578027" cy="278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61963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590550" y="525167"/>
            <a:ext cx="11010900" cy="3051861"/>
          </a:xfrm>
          <a:prstGeom prst="rect">
            <a:avLst/>
          </a:prstGeom>
        </p:spPr>
        <p:txBody>
          <a:bodyPr wrap="square">
            <a:spAutoFit/>
          </a:bodyPr>
          <a:lstStyle/>
          <a:p>
            <a:pPr indent="365125" algn="just">
              <a:lnSpc>
                <a:spcPct val="160000"/>
              </a:lnSpc>
            </a:pPr>
            <a:r>
              <a:rPr lang="ru-RU" altLang="ru-RU" sz="1600" dirty="0"/>
              <a:t>Автоколебания происходят на частоте, достаточно близкой к собственной резонансной частоте контура, на которой сумма реактивных составляющих равна нулю:</a:t>
            </a:r>
            <a:endParaRPr lang="en-US" altLang="ru-RU" sz="1600" i="1" dirty="0"/>
          </a:p>
          <a:p>
            <a:pPr indent="365125" algn="r">
              <a:lnSpc>
                <a:spcPct val="160000"/>
              </a:lnSpc>
            </a:pPr>
            <a:r>
              <a:rPr lang="en-US" altLang="ru-RU" sz="1600" i="1" dirty="0"/>
              <a:t>x</a:t>
            </a:r>
            <a:r>
              <a:rPr lang="ru-RU" altLang="ru-RU" sz="1600" dirty="0"/>
              <a:t>1 + </a:t>
            </a:r>
            <a:r>
              <a:rPr lang="ru-RU" altLang="ru-RU" sz="1600" i="1" dirty="0"/>
              <a:t>x</a:t>
            </a:r>
            <a:r>
              <a:rPr lang="ru-RU" altLang="ru-RU" sz="1600" dirty="0"/>
              <a:t>2 + </a:t>
            </a:r>
            <a:r>
              <a:rPr lang="ru-RU" altLang="ru-RU" sz="1600" i="1" dirty="0"/>
              <a:t>x</a:t>
            </a:r>
            <a:r>
              <a:rPr lang="ru-RU" altLang="ru-RU" sz="1600" dirty="0"/>
              <a:t>3 = 0.                                                                                         (1)</a:t>
            </a:r>
          </a:p>
          <a:p>
            <a:pPr indent="365125" algn="just">
              <a:lnSpc>
                <a:spcPct val="160000"/>
              </a:lnSpc>
            </a:pPr>
            <a:r>
              <a:rPr lang="ru-RU" altLang="ru-RU" sz="1600" dirty="0"/>
              <a:t>Условием возникновения автоколебаний является, то что напряжение на управляющем электроде  и напряжение на контуре находятся в фазе, т.е. коэффициент передачи цепи положительной обратной связи  положителен</a:t>
            </a:r>
          </a:p>
          <a:p>
            <a:pPr indent="365125" algn="just">
              <a:lnSpc>
                <a:spcPct val="160000"/>
              </a:lnSpc>
            </a:pPr>
            <a:endParaRPr lang="ru-RU" altLang="ru-RU" sz="1600" dirty="0"/>
          </a:p>
          <a:p>
            <a:pPr indent="365125" algn="just">
              <a:lnSpc>
                <a:spcPct val="160000"/>
              </a:lnSpc>
            </a:pPr>
            <a:r>
              <a:rPr lang="ru-RU" altLang="ru-RU" sz="1600" dirty="0"/>
              <a:t>                                                                                                                                                                                                  (2)</a:t>
            </a:r>
          </a:p>
          <a:p>
            <a:pPr indent="365125" algn="just">
              <a:lnSpc>
                <a:spcPct val="80000"/>
              </a:lnSpc>
            </a:pPr>
            <a:r>
              <a:rPr lang="ru-RU" altLang="ru-RU" sz="1600" dirty="0"/>
              <a:t>                                   </a:t>
            </a:r>
          </a:p>
        </p:txBody>
      </p:sp>
      <p:graphicFrame>
        <p:nvGraphicFramePr>
          <p:cNvPr id="6" name="Object 5"/>
          <p:cNvGraphicFramePr>
            <a:graphicFrameLocks noChangeAspect="1"/>
          </p:cNvGraphicFramePr>
          <p:nvPr>
            <p:extLst>
              <p:ext uri="{D42A27DB-BD31-4B8C-83A1-F6EECF244321}">
                <p14:modId xmlns:p14="http://schemas.microsoft.com/office/powerpoint/2010/main" val="3683583509"/>
              </p:ext>
            </p:extLst>
          </p:nvPr>
        </p:nvGraphicFramePr>
        <p:xfrm>
          <a:off x="5199494" y="2768616"/>
          <a:ext cx="1587623" cy="688748"/>
        </p:xfrm>
        <a:graphic>
          <a:graphicData uri="http://schemas.openxmlformats.org/presentationml/2006/ole">
            <mc:AlternateContent xmlns:mc="http://schemas.openxmlformats.org/markup-compatibility/2006">
              <mc:Choice xmlns:v="urn:schemas-microsoft-com:vml" Requires="v">
                <p:oleObj spid="_x0000_s18510" name="Microsoft Equation 3.0" r:id="rId3" imgW="1485255" imgH="495085" progId="Equation.3">
                  <p:embed/>
                </p:oleObj>
              </mc:Choice>
              <mc:Fallback>
                <p:oleObj name="Microsoft Equation 3.0" r:id="rId3" imgW="1485255" imgH="495085"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9494" y="2768616"/>
                        <a:ext cx="1587623" cy="688748"/>
                      </a:xfrm>
                      <a:prstGeom prst="rect">
                        <a:avLst/>
                      </a:prstGeom>
                      <a:noFill/>
                      <a:ln>
                        <a:noFill/>
                      </a:ln>
                    </p:spPr>
                  </p:pic>
                </p:oleObj>
              </mc:Fallback>
            </mc:AlternateContent>
          </a:graphicData>
        </a:graphic>
      </p:graphicFrame>
      <p:sp>
        <p:nvSpPr>
          <p:cNvPr id="7" name="Прямоугольник 6"/>
          <p:cNvSpPr/>
          <p:nvPr/>
        </p:nvSpPr>
        <p:spPr>
          <a:xfrm>
            <a:off x="723900" y="3709269"/>
            <a:ext cx="10877550" cy="1529329"/>
          </a:xfrm>
          <a:prstGeom prst="rect">
            <a:avLst/>
          </a:prstGeom>
        </p:spPr>
        <p:txBody>
          <a:bodyPr wrap="square">
            <a:spAutoFit/>
          </a:bodyPr>
          <a:lstStyle/>
          <a:p>
            <a:pPr indent="365125">
              <a:lnSpc>
                <a:spcPct val="150000"/>
              </a:lnSpc>
            </a:pPr>
            <a:r>
              <a:rPr lang="ru-RU" altLang="ru-RU" sz="1600" dirty="0"/>
              <a:t>Из условий (1) и (2) следует, что для осуществления генерации автоколебаний необходимо обеспечить следующие сочетания реактивных элементов колебательной системы:</a:t>
            </a:r>
            <a:endParaRPr lang="en-US" altLang="ru-RU" sz="1600" i="1" dirty="0"/>
          </a:p>
          <a:p>
            <a:pPr indent="365125" algn="ctr">
              <a:lnSpc>
                <a:spcPct val="150000"/>
              </a:lnSpc>
            </a:pPr>
            <a:r>
              <a:rPr lang="en-US" altLang="ru-RU" sz="1600" i="1" dirty="0"/>
              <a:t>x</a:t>
            </a:r>
            <a:r>
              <a:rPr lang="ru-RU" altLang="ru-RU" sz="1600" dirty="0"/>
              <a:t>1  и  </a:t>
            </a:r>
            <a:r>
              <a:rPr lang="ru-RU" altLang="ru-RU" sz="1600" i="1" dirty="0"/>
              <a:t>x</a:t>
            </a:r>
            <a:r>
              <a:rPr lang="ru-RU" altLang="ru-RU" sz="1600" dirty="0"/>
              <a:t>2  </a:t>
            </a:r>
            <a:r>
              <a:rPr lang="ru-RU" altLang="ru-RU" sz="1600" dirty="0">
                <a:sym typeface="Symbol" panose="05050102010706020507" pitchFamily="18" charset="2"/>
              </a:rPr>
              <a:t></a:t>
            </a:r>
            <a:r>
              <a:rPr lang="ru-RU" altLang="ru-RU" sz="1600" dirty="0"/>
              <a:t> 0,  а  </a:t>
            </a:r>
            <a:r>
              <a:rPr lang="ru-RU" altLang="ru-RU" sz="1600" i="1" dirty="0"/>
              <a:t>x</a:t>
            </a:r>
            <a:r>
              <a:rPr lang="ru-RU" altLang="ru-RU" sz="1600" dirty="0"/>
              <a:t>3 </a:t>
            </a:r>
            <a:r>
              <a:rPr lang="ru-RU" altLang="ru-RU" sz="1600" dirty="0">
                <a:sym typeface="Symbol" panose="05050102010706020507" pitchFamily="18" charset="2"/>
              </a:rPr>
              <a:t></a:t>
            </a:r>
            <a:r>
              <a:rPr lang="ru-RU" altLang="ru-RU" sz="1600" dirty="0"/>
              <a:t>  0</a:t>
            </a:r>
            <a:r>
              <a:rPr lang="en-US" altLang="ru-RU" sz="1600" dirty="0"/>
              <a:t> ;</a:t>
            </a:r>
            <a:endParaRPr lang="ru-RU" altLang="ru-RU" sz="1600" i="1" dirty="0"/>
          </a:p>
          <a:p>
            <a:pPr indent="365125" algn="ctr">
              <a:lnSpc>
                <a:spcPct val="150000"/>
              </a:lnSpc>
            </a:pPr>
            <a:r>
              <a:rPr lang="ru-RU" altLang="ru-RU" sz="1600" i="1" dirty="0"/>
              <a:t>x</a:t>
            </a:r>
            <a:r>
              <a:rPr lang="ru-RU" altLang="ru-RU" sz="1600" dirty="0"/>
              <a:t>1  и  </a:t>
            </a:r>
            <a:r>
              <a:rPr lang="ru-RU" altLang="ru-RU" sz="1600" i="1" dirty="0"/>
              <a:t>x</a:t>
            </a:r>
            <a:r>
              <a:rPr lang="ru-RU" altLang="ru-RU" sz="1600" dirty="0"/>
              <a:t>2 </a:t>
            </a:r>
            <a:r>
              <a:rPr lang="ru-RU" altLang="ru-RU" sz="1600" dirty="0">
                <a:sym typeface="Symbol" panose="05050102010706020507" pitchFamily="18" charset="2"/>
              </a:rPr>
              <a:t></a:t>
            </a:r>
            <a:r>
              <a:rPr lang="ru-RU" altLang="ru-RU" sz="1600" dirty="0"/>
              <a:t>  0,  а  </a:t>
            </a:r>
            <a:r>
              <a:rPr lang="ru-RU" altLang="ru-RU" sz="1600" i="1" dirty="0"/>
              <a:t>x</a:t>
            </a:r>
            <a:r>
              <a:rPr lang="ru-RU" altLang="ru-RU" sz="1600" dirty="0"/>
              <a:t>3  </a:t>
            </a:r>
            <a:r>
              <a:rPr lang="ru-RU" altLang="ru-RU" sz="1600" dirty="0">
                <a:sym typeface="Symbol" panose="05050102010706020507" pitchFamily="18" charset="2"/>
              </a:rPr>
              <a:t></a:t>
            </a:r>
            <a:r>
              <a:rPr lang="ru-RU" altLang="ru-RU" sz="1600" dirty="0"/>
              <a:t> 0</a:t>
            </a:r>
            <a:r>
              <a:rPr lang="en-US" altLang="ru-RU" sz="1600" dirty="0"/>
              <a:t> .</a:t>
            </a:r>
            <a:endParaRPr lang="ru-RU" altLang="ru-RU" sz="1600" dirty="0"/>
          </a:p>
        </p:txBody>
      </p:sp>
    </p:spTree>
    <p:extLst>
      <p:ext uri="{BB962C8B-B14F-4D97-AF65-F5344CB8AC3E}">
        <p14:creationId xmlns:p14="http://schemas.microsoft.com/office/powerpoint/2010/main" val="20363541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1818" y="4348159"/>
            <a:ext cx="11277600" cy="1938992"/>
          </a:xfrm>
          <a:prstGeom prst="rect">
            <a:avLst/>
          </a:prstGeom>
        </p:spPr>
        <p:txBody>
          <a:bodyPr wrap="square">
            <a:spAutoFit/>
          </a:bodyPr>
          <a:lstStyle/>
          <a:p>
            <a:pPr indent="365125" algn="just">
              <a:lnSpc>
                <a:spcPct val="150000"/>
              </a:lnSpc>
            </a:pPr>
            <a:r>
              <a:rPr lang="ru-RU" altLang="ru-RU" sz="1600" dirty="0"/>
              <a:t>АГ по схеме рис. 10, </a:t>
            </a:r>
            <a:r>
              <a:rPr lang="en-US" altLang="ru-RU" sz="1600" dirty="0"/>
              <a:t>a</a:t>
            </a:r>
            <a:r>
              <a:rPr lang="ru-RU" altLang="ru-RU" sz="1600" dirty="0"/>
              <a:t> носит название индуктивного трехточечного генератора (генератор Колпица), или генератора с индуктивной обратной связью, поскольку напряжение обратной связи снимается с индуктивного элемента. </a:t>
            </a:r>
          </a:p>
          <a:p>
            <a:pPr indent="365125" algn="just">
              <a:lnSpc>
                <a:spcPct val="150000"/>
              </a:lnSpc>
            </a:pPr>
            <a:r>
              <a:rPr lang="ru-RU" altLang="ru-RU" sz="1600" dirty="0"/>
              <a:t>АГ по схеме рис. 10, б называется емкостным трехточечным генератором (генератор Хартли), или генератором с емкостной обратной связью.</a:t>
            </a:r>
          </a:p>
          <a:p>
            <a:pPr indent="365125" algn="just">
              <a:lnSpc>
                <a:spcPct val="150000"/>
              </a:lnSpc>
            </a:pPr>
            <a:r>
              <a:rPr lang="ru-RU" altLang="ru-RU" sz="1600" dirty="0"/>
              <a:t>Вместе с генератором с трансформаторной обратной связью они образуют группу одноконтурных АГ.</a:t>
            </a:r>
          </a:p>
        </p:txBody>
      </p:sp>
      <p:sp>
        <p:nvSpPr>
          <p:cNvPr id="3" name="Прямоугольник 2"/>
          <p:cNvSpPr/>
          <p:nvPr/>
        </p:nvSpPr>
        <p:spPr>
          <a:xfrm>
            <a:off x="5579274" y="3810632"/>
            <a:ext cx="870751" cy="369332"/>
          </a:xfrm>
          <a:prstGeom prst="rect">
            <a:avLst/>
          </a:prstGeom>
        </p:spPr>
        <p:txBody>
          <a:bodyPr wrap="none">
            <a:spAutoFit/>
          </a:bodyPr>
          <a:lstStyle/>
          <a:p>
            <a:r>
              <a:rPr lang="ru-RU" altLang="ru-RU" dirty="0"/>
              <a:t>Рис. 10</a:t>
            </a:r>
            <a:endParaRPr lang="ru-RU" dirty="0"/>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5164" y="204570"/>
            <a:ext cx="6793070" cy="3606062"/>
          </a:xfrm>
          <a:prstGeom prst="rect">
            <a:avLst/>
          </a:prstGeom>
        </p:spPr>
      </p:pic>
    </p:spTree>
    <p:extLst>
      <p:ext uri="{BB962C8B-B14F-4D97-AF65-F5344CB8AC3E}">
        <p14:creationId xmlns:p14="http://schemas.microsoft.com/office/powerpoint/2010/main" val="40860544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524000" y="142875"/>
            <a:ext cx="9144000" cy="1143000"/>
          </a:xfrm>
        </p:spPr>
        <p:txBody>
          <a:bodyPr>
            <a:normAutofit/>
          </a:bodyPr>
          <a:lstStyle/>
          <a:p>
            <a:pPr algn="ctr" eaLnBrk="1" hangingPunct="1"/>
            <a:r>
              <a:rPr lang="ru-RU" altLang="ru-RU" sz="2400" b="1" dirty="0">
                <a:solidFill>
                  <a:srgbClr val="0070C0"/>
                </a:solidFill>
              </a:rPr>
              <a:t>Формулы для  расчёта резонансной частоты контуров, коэффициента обратной связи и эквивалентного  сопротивления  нагрузки  одноконтурных  АГ. </a:t>
            </a:r>
          </a:p>
        </p:txBody>
      </p:sp>
      <p:sp>
        <p:nvSpPr>
          <p:cNvPr id="19459" name="Rectangle 20"/>
          <p:cNvSpPr>
            <a:spLocks noChangeArrowheads="1"/>
          </p:cNvSpPr>
          <p:nvPr/>
        </p:nvSpPr>
        <p:spPr bwMode="auto">
          <a:xfrm>
            <a:off x="1524001" y="20584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9460" name="Rectangle 22"/>
          <p:cNvSpPr>
            <a:spLocks noChangeArrowheads="1"/>
          </p:cNvSpPr>
          <p:nvPr/>
        </p:nvSpPr>
        <p:spPr bwMode="auto">
          <a:xfrm>
            <a:off x="1524001" y="20584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9461" name="Rectangle 24"/>
          <p:cNvSpPr>
            <a:spLocks noChangeArrowheads="1"/>
          </p:cNvSpPr>
          <p:nvPr/>
        </p:nvSpPr>
        <p:spPr bwMode="auto">
          <a:xfrm>
            <a:off x="1524001" y="20584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9462" name="Rectangle 27"/>
          <p:cNvSpPr>
            <a:spLocks noChangeArrowheads="1"/>
          </p:cNvSpPr>
          <p:nvPr/>
        </p:nvSpPr>
        <p:spPr bwMode="auto">
          <a:xfrm>
            <a:off x="1524001" y="20584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9463" name="Rectangle 29"/>
          <p:cNvSpPr>
            <a:spLocks noChangeArrowheads="1"/>
          </p:cNvSpPr>
          <p:nvPr/>
        </p:nvSpPr>
        <p:spPr bwMode="auto">
          <a:xfrm>
            <a:off x="1524001" y="20584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9464" name="Rectangle 31"/>
          <p:cNvSpPr>
            <a:spLocks noChangeArrowheads="1"/>
          </p:cNvSpPr>
          <p:nvPr/>
        </p:nvSpPr>
        <p:spPr bwMode="auto">
          <a:xfrm>
            <a:off x="1524001" y="20584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9465" name="Rectangle 34"/>
          <p:cNvSpPr>
            <a:spLocks noChangeArrowheads="1"/>
          </p:cNvSpPr>
          <p:nvPr/>
        </p:nvSpPr>
        <p:spPr bwMode="auto">
          <a:xfrm>
            <a:off x="1524001" y="20584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9466" name="Rectangle 36"/>
          <p:cNvSpPr>
            <a:spLocks noChangeArrowheads="1"/>
          </p:cNvSpPr>
          <p:nvPr/>
        </p:nvSpPr>
        <p:spPr bwMode="auto">
          <a:xfrm>
            <a:off x="1524001" y="20584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9467" name="Rectangle 38"/>
          <p:cNvSpPr>
            <a:spLocks noChangeArrowheads="1"/>
          </p:cNvSpPr>
          <p:nvPr/>
        </p:nvSpPr>
        <p:spPr bwMode="auto">
          <a:xfrm>
            <a:off x="1524001" y="20584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graphicFrame>
        <p:nvGraphicFramePr>
          <p:cNvPr id="19619" name="Group 163"/>
          <p:cNvGraphicFramePr>
            <a:graphicFrameLocks noGrp="1"/>
          </p:cNvGraphicFramePr>
          <p:nvPr>
            <p:extLst>
              <p:ext uri="{D42A27DB-BD31-4B8C-83A1-F6EECF244321}">
                <p14:modId xmlns:p14="http://schemas.microsoft.com/office/powerpoint/2010/main" val="397602530"/>
              </p:ext>
            </p:extLst>
          </p:nvPr>
        </p:nvGraphicFramePr>
        <p:xfrm>
          <a:off x="1703388" y="1389062"/>
          <a:ext cx="8785225" cy="4937126"/>
        </p:xfrm>
        <a:graphic>
          <a:graphicData uri="http://schemas.openxmlformats.org/drawingml/2006/table">
            <a:tbl>
              <a:tblPr/>
              <a:tblGrid>
                <a:gridCol w="2376487">
                  <a:extLst>
                    <a:ext uri="{9D8B030D-6E8A-4147-A177-3AD203B41FA5}">
                      <a16:colId xmlns:a16="http://schemas.microsoft.com/office/drawing/2014/main" val="20000"/>
                    </a:ext>
                  </a:extLst>
                </a:gridCol>
                <a:gridCol w="1655763">
                  <a:extLst>
                    <a:ext uri="{9D8B030D-6E8A-4147-A177-3AD203B41FA5}">
                      <a16:colId xmlns:a16="http://schemas.microsoft.com/office/drawing/2014/main" val="20001"/>
                    </a:ext>
                  </a:extLst>
                </a:gridCol>
                <a:gridCol w="1368425">
                  <a:extLst>
                    <a:ext uri="{9D8B030D-6E8A-4147-A177-3AD203B41FA5}">
                      <a16:colId xmlns:a16="http://schemas.microsoft.com/office/drawing/2014/main" val="20002"/>
                    </a:ext>
                  </a:extLst>
                </a:gridCol>
                <a:gridCol w="3384550">
                  <a:extLst>
                    <a:ext uri="{9D8B030D-6E8A-4147-A177-3AD203B41FA5}">
                      <a16:colId xmlns:a16="http://schemas.microsoft.com/office/drawing/2014/main" val="20003"/>
                    </a:ext>
                  </a:extLst>
                </a:gridCol>
              </a:tblGrid>
              <a:tr h="720725">
                <a:tc rowSpan="2">
                  <a:txBody>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chemeClr val="tx1"/>
                          </a:solidFill>
                          <a:effectLst/>
                          <a:latin typeface="+mn-lt"/>
                          <a:cs typeface="Times New Roman" pitchFamily="18" charset="0"/>
                        </a:rPr>
                        <a:t>Вид обратной</a:t>
                      </a:r>
                    </a:p>
                    <a:p>
                      <a:pPr marL="0" marR="0" lvl="0" indent="266700" algn="ctr"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a:ln>
                            <a:noFill/>
                          </a:ln>
                          <a:solidFill>
                            <a:schemeClr val="tx1"/>
                          </a:solidFill>
                          <a:effectLst/>
                          <a:latin typeface="+mn-lt"/>
                          <a:cs typeface="Times New Roman" pitchFamily="18" charset="0"/>
                        </a:rPr>
                        <a:t>связи</a:t>
                      </a:r>
                      <a:endParaRPr kumimoji="0" lang="ru-RU" sz="1600" b="0" i="0" u="none" strike="noStrike" cap="none" normalizeH="0" baseline="0" dirty="0">
                        <a:ln>
                          <a:noFill/>
                        </a:ln>
                        <a:solidFill>
                          <a:schemeClr val="tx1"/>
                        </a:solidFill>
                        <a:effectLst/>
                        <a:latin typeface="+mn-lt"/>
                      </a:endParaRPr>
                    </a:p>
                  </a:txBody>
                  <a:tcPr anchor="ctr" horzOverflow="overflow">
                    <a:lnL w="254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chemeClr val="tx1"/>
                          </a:solidFill>
                          <a:effectLst/>
                          <a:latin typeface="+mn-lt"/>
                          <a:cs typeface="Times New Roman" pitchFamily="18" charset="0"/>
                        </a:rPr>
                        <a:t>Формулы для расчета величин</a:t>
                      </a:r>
                      <a:endParaRPr kumimoji="0" lang="ru-RU" sz="1600" b="0" i="0" u="none" strike="noStrike" cap="none" normalizeH="0" baseline="0" dirty="0">
                        <a:ln>
                          <a:noFill/>
                        </a:ln>
                        <a:solidFill>
                          <a:schemeClr val="tx1"/>
                        </a:solidFill>
                        <a:effectLst/>
                        <a:latin typeface="+mn-lt"/>
                      </a:endParaRPr>
                    </a:p>
                  </a:txBody>
                  <a:tcPr anchor="ctr" horzOverflow="overflow">
                    <a:lnL w="9525"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457200">
                <a:tc v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chemeClr val="tx1"/>
                          </a:solidFill>
                          <a:effectLst/>
                          <a:latin typeface="+mn-lt"/>
                          <a:cs typeface="Times New Roman" pitchFamily="18" charset="0"/>
                          <a:sym typeface="Symbol" pitchFamily="18" charset="2"/>
                        </a:rPr>
                        <a:t></a:t>
                      </a:r>
                      <a:r>
                        <a:rPr kumimoji="0" lang="ru-RU" sz="1600" b="0" i="0" u="none" strike="noStrike" cap="none" normalizeH="0" baseline="-30000" dirty="0">
                          <a:ln>
                            <a:noFill/>
                          </a:ln>
                          <a:solidFill>
                            <a:schemeClr val="tx1"/>
                          </a:solidFill>
                          <a:effectLst/>
                          <a:latin typeface="+mn-lt"/>
                          <a:cs typeface="Times New Roman" pitchFamily="18" charset="0"/>
                        </a:rPr>
                        <a:t>о</a:t>
                      </a:r>
                      <a:endParaRPr kumimoji="0" lang="ru-RU" sz="1600" b="0" i="0" u="none" strike="noStrike" cap="none" normalizeH="0" baseline="0" dirty="0">
                        <a:ln>
                          <a:noFill/>
                        </a:ln>
                        <a:solidFill>
                          <a:schemeClr val="tx1"/>
                        </a:solidFill>
                        <a:effectLst/>
                        <a:latin typeface="+mn-lt"/>
                        <a:cs typeface="Times New Roman" pitchFamily="18" charset="0"/>
                        <a:sym typeface="Symbol" pitchFamily="18" charset="2"/>
                      </a:endParaRPr>
                    </a:p>
                  </a:txBody>
                  <a:tcPr anchor="ctr" horzOverflow="overflow">
                    <a:lnL w="254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1" u="none" strike="noStrike" cap="none" normalizeH="0" baseline="0">
                          <a:ln>
                            <a:noFill/>
                          </a:ln>
                          <a:solidFill>
                            <a:schemeClr val="tx1"/>
                          </a:solidFill>
                          <a:effectLst/>
                          <a:latin typeface="+mn-lt"/>
                          <a:cs typeface="Times New Roman" pitchFamily="18" charset="0"/>
                        </a:rPr>
                        <a:t>K</a:t>
                      </a:r>
                      <a:r>
                        <a:rPr kumimoji="0" lang="ru-RU" sz="1600" b="0" i="0" u="none" strike="noStrike" cap="none" normalizeH="0" baseline="-30000">
                          <a:ln>
                            <a:noFill/>
                          </a:ln>
                          <a:solidFill>
                            <a:schemeClr val="tx1"/>
                          </a:solidFill>
                          <a:effectLst/>
                          <a:latin typeface="+mn-lt"/>
                          <a:cs typeface="Times New Roman" pitchFamily="18" charset="0"/>
                        </a:rPr>
                        <a:t>ос</a:t>
                      </a:r>
                      <a:endParaRPr kumimoji="0" lang="ru-RU" sz="1600" b="0" i="0" u="none" strike="noStrike" cap="none" normalizeH="0" baseline="0">
                        <a:ln>
                          <a:noFill/>
                        </a:ln>
                        <a:solidFill>
                          <a:schemeClr val="tx1"/>
                        </a:solidFill>
                        <a:effectLst/>
                        <a:latin typeface="+mn-lt"/>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1" u="none" strike="noStrike" cap="none" normalizeH="0" baseline="0">
                          <a:ln>
                            <a:noFill/>
                          </a:ln>
                          <a:solidFill>
                            <a:schemeClr val="tx1"/>
                          </a:solidFill>
                          <a:effectLst/>
                          <a:latin typeface="+mn-lt"/>
                          <a:cs typeface="Times New Roman" pitchFamily="18" charset="0"/>
                        </a:rPr>
                        <a:t>R</a:t>
                      </a:r>
                      <a:r>
                        <a:rPr kumimoji="0" lang="ru-RU" sz="1600" b="0" i="0" u="none" strike="noStrike" cap="none" normalizeH="0" baseline="-30000">
                          <a:ln>
                            <a:noFill/>
                          </a:ln>
                          <a:solidFill>
                            <a:schemeClr val="tx1"/>
                          </a:solidFill>
                          <a:effectLst/>
                          <a:latin typeface="+mn-lt"/>
                          <a:cs typeface="Times New Roman" pitchFamily="18" charset="0"/>
                        </a:rPr>
                        <a:t>э</a:t>
                      </a:r>
                      <a:endParaRPr kumimoji="0" lang="ru-RU" sz="1600" b="0" i="0" u="none" strike="noStrike" cap="none" normalizeH="0" baseline="0">
                        <a:ln>
                          <a:noFill/>
                        </a:ln>
                        <a:solidFill>
                          <a:schemeClr val="tx1"/>
                        </a:solidFill>
                        <a:effectLst/>
                        <a:latin typeface="+mn-lt"/>
                      </a:endParaRPr>
                    </a:p>
                  </a:txBody>
                  <a:tcPr anchor="ctr" horzOverflow="overflow">
                    <a:lnL w="9525"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72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mn-lt"/>
                          <a:cs typeface="Times New Roman" pitchFamily="18" charset="0"/>
                        </a:rPr>
                        <a:t>Индуктивная</a:t>
                      </a:r>
                      <a:endParaRPr kumimoji="0" lang="ru-RU" sz="1600" b="0" i="0" u="none" strike="noStrike" cap="none" normalizeH="0" baseline="0">
                        <a:ln>
                          <a:noFill/>
                        </a:ln>
                        <a:solidFill>
                          <a:schemeClr val="tx1"/>
                        </a:solidFill>
                        <a:effectLst/>
                        <a:latin typeface="+mn-lt"/>
                      </a:endParaRPr>
                    </a:p>
                  </a:txBody>
                  <a:tcPr anchor="ctr" horzOverflow="overflow">
                    <a:lnL w="254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600" b="0" i="0" u="none" strike="noStrike" cap="none" normalizeH="0" baseline="0" dirty="0">
                        <a:ln>
                          <a:noFill/>
                        </a:ln>
                        <a:solidFill>
                          <a:schemeClr val="tx1"/>
                        </a:solidFill>
                        <a:effectLst/>
                        <a:latin typeface="+mn-lt"/>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600" b="0" i="0" u="none" strike="noStrike" cap="none" normalizeH="0" baseline="0" dirty="0">
                        <a:ln>
                          <a:noFill/>
                        </a:ln>
                        <a:solidFill>
                          <a:schemeClr val="tx1"/>
                        </a:solidFill>
                        <a:effectLst/>
                        <a:latin typeface="+mn-lt"/>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600" b="0" i="0" u="none" strike="noStrike" cap="none" normalizeH="0" baseline="0" dirty="0">
                        <a:ln>
                          <a:noFill/>
                        </a:ln>
                        <a:solidFill>
                          <a:schemeClr val="tx1"/>
                        </a:solidFill>
                        <a:effectLst/>
                        <a:latin typeface="+mn-lt"/>
                      </a:endParaRPr>
                    </a:p>
                  </a:txBody>
                  <a:tcPr anchor="ctr" horzOverflow="overflow">
                    <a:lnL w="9525"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68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mn-lt"/>
                          <a:cs typeface="Times New Roman" pitchFamily="18" charset="0"/>
                        </a:rPr>
                        <a:t>Емкостная</a:t>
                      </a:r>
                      <a:endParaRPr kumimoji="0" lang="ru-RU" sz="1600" b="0" i="0" u="none" strike="noStrike" cap="none" normalizeH="0" baseline="0">
                        <a:ln>
                          <a:noFill/>
                        </a:ln>
                        <a:solidFill>
                          <a:schemeClr val="tx1"/>
                        </a:solidFill>
                        <a:effectLst/>
                        <a:latin typeface="+mn-lt"/>
                      </a:endParaRPr>
                    </a:p>
                  </a:txBody>
                  <a:tcPr anchor="ctr" horzOverflow="overflow">
                    <a:lnL w="254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600" b="0" i="0" u="none" strike="noStrike" cap="none" normalizeH="0" baseline="0">
                        <a:ln>
                          <a:noFill/>
                        </a:ln>
                        <a:solidFill>
                          <a:schemeClr val="tx1"/>
                        </a:solidFill>
                        <a:effectLst/>
                        <a:latin typeface="+mn-lt"/>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600" b="0" i="0" u="none" strike="noStrike" cap="none" normalizeH="0" baseline="0">
                        <a:ln>
                          <a:noFill/>
                        </a:ln>
                        <a:solidFill>
                          <a:schemeClr val="tx1"/>
                        </a:solidFill>
                        <a:effectLst/>
                        <a:latin typeface="+mn-lt"/>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600" b="0" i="0" u="none" strike="noStrike" cap="none" normalizeH="0" baseline="0" dirty="0">
                        <a:ln>
                          <a:noFill/>
                        </a:ln>
                        <a:solidFill>
                          <a:schemeClr val="tx1"/>
                        </a:solidFill>
                        <a:effectLst/>
                        <a:latin typeface="+mn-lt"/>
                      </a:endParaRPr>
                    </a:p>
                  </a:txBody>
                  <a:tcPr anchor="ctr" horzOverflow="overflow">
                    <a:lnL w="9525"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335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mn-lt"/>
                          <a:cs typeface="Times New Roman" pitchFamily="18" charset="0"/>
                        </a:rPr>
                        <a:t>Трансформаторная</a:t>
                      </a:r>
                      <a:endParaRPr kumimoji="0" lang="ru-RU" sz="1600" b="0" i="0" u="none" strike="noStrike" cap="none" normalizeH="0" baseline="0">
                        <a:ln>
                          <a:noFill/>
                        </a:ln>
                        <a:solidFill>
                          <a:schemeClr val="tx1"/>
                        </a:solidFill>
                        <a:effectLst/>
                        <a:latin typeface="+mn-lt"/>
                      </a:endParaRPr>
                    </a:p>
                  </a:txBody>
                  <a:tcPr anchor="ctr" horzOverflow="overflow">
                    <a:lnL w="254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600" b="0" i="0" u="none" strike="noStrike" cap="none" normalizeH="0" baseline="0">
                        <a:ln>
                          <a:noFill/>
                        </a:ln>
                        <a:solidFill>
                          <a:schemeClr val="tx1"/>
                        </a:solidFill>
                        <a:effectLst/>
                        <a:latin typeface="+mn-lt"/>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600" b="0" i="0" u="none" strike="noStrike" cap="none" normalizeH="0" baseline="0">
                        <a:ln>
                          <a:noFill/>
                        </a:ln>
                        <a:solidFill>
                          <a:schemeClr val="tx1"/>
                        </a:solidFill>
                        <a:effectLst/>
                        <a:latin typeface="+mn-lt"/>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600" b="0" i="0" u="none" strike="noStrike" cap="none" normalizeH="0" baseline="0" dirty="0">
                        <a:ln>
                          <a:noFill/>
                        </a:ln>
                        <a:solidFill>
                          <a:schemeClr val="tx1"/>
                        </a:solidFill>
                        <a:effectLst/>
                        <a:latin typeface="+mn-lt"/>
                      </a:endParaRPr>
                    </a:p>
                  </a:txBody>
                  <a:tcPr anchor="ctr" horzOverflow="overflow">
                    <a:lnL w="9525"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19499" name="Rectangle 139"/>
          <p:cNvSpPr>
            <a:spLocks noChangeArrowheads="1"/>
          </p:cNvSpPr>
          <p:nvPr/>
        </p:nvSpPr>
        <p:spPr bwMode="auto">
          <a:xfrm>
            <a:off x="1524001" y="30728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graphicFrame>
        <p:nvGraphicFramePr>
          <p:cNvPr id="19500" name="Object 138"/>
          <p:cNvGraphicFramePr>
            <a:graphicFrameLocks noChangeAspect="1"/>
          </p:cNvGraphicFramePr>
          <p:nvPr>
            <p:extLst>
              <p:ext uri="{D42A27DB-BD31-4B8C-83A1-F6EECF244321}">
                <p14:modId xmlns:p14="http://schemas.microsoft.com/office/powerpoint/2010/main" val="3976695083"/>
              </p:ext>
            </p:extLst>
          </p:nvPr>
        </p:nvGraphicFramePr>
        <p:xfrm>
          <a:off x="4224338" y="2691090"/>
          <a:ext cx="1223963" cy="792163"/>
        </p:xfrm>
        <a:graphic>
          <a:graphicData uri="http://schemas.openxmlformats.org/presentationml/2006/ole">
            <mc:AlternateContent xmlns:mc="http://schemas.openxmlformats.org/markup-compatibility/2006">
              <mc:Choice xmlns:v="urn:schemas-microsoft-com:vml" Requires="v">
                <p:oleObj spid="_x0000_s19658" name="Формула" r:id="rId3" imgW="710891" imgH="342751" progId="Equation.3">
                  <p:embed/>
                </p:oleObj>
              </mc:Choice>
              <mc:Fallback>
                <p:oleObj name="Формула" r:id="rId3" imgW="710891" imgH="342751"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4338" y="2691090"/>
                        <a:ext cx="1223963"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501" name="Rectangle 141"/>
          <p:cNvSpPr>
            <a:spLocks noChangeArrowheads="1"/>
          </p:cNvSpPr>
          <p:nvPr/>
        </p:nvSpPr>
        <p:spPr bwMode="auto">
          <a:xfrm>
            <a:off x="1524001" y="305859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graphicFrame>
        <p:nvGraphicFramePr>
          <p:cNvPr id="19502" name="Object 140"/>
          <p:cNvGraphicFramePr>
            <a:graphicFrameLocks noChangeAspect="1"/>
          </p:cNvGraphicFramePr>
          <p:nvPr>
            <p:extLst>
              <p:ext uri="{D42A27DB-BD31-4B8C-83A1-F6EECF244321}">
                <p14:modId xmlns:p14="http://schemas.microsoft.com/office/powerpoint/2010/main" val="962439475"/>
              </p:ext>
            </p:extLst>
          </p:nvPr>
        </p:nvGraphicFramePr>
        <p:xfrm>
          <a:off x="4152107" y="3483253"/>
          <a:ext cx="1584325" cy="1079500"/>
        </p:xfrm>
        <a:graphic>
          <a:graphicData uri="http://schemas.openxmlformats.org/presentationml/2006/ole">
            <mc:AlternateContent xmlns:mc="http://schemas.openxmlformats.org/markup-compatibility/2006">
              <mc:Choice xmlns:v="urn:schemas-microsoft-com:vml" Requires="v">
                <p:oleObj spid="_x0000_s19659" name="Формула" r:id="rId5" imgW="533169" imgH="368140" progId="Equation.3">
                  <p:embed/>
                </p:oleObj>
              </mc:Choice>
              <mc:Fallback>
                <p:oleObj name="Формула" r:id="rId5" imgW="533169" imgH="3681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52107" y="3483253"/>
                        <a:ext cx="15843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503" name="Rectangle 143"/>
          <p:cNvSpPr>
            <a:spLocks noChangeArrowheads="1"/>
          </p:cNvSpPr>
          <p:nvPr/>
        </p:nvSpPr>
        <p:spPr bwMode="auto">
          <a:xfrm>
            <a:off x="1524001" y="30871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graphicFrame>
        <p:nvGraphicFramePr>
          <p:cNvPr id="19504" name="Object 142"/>
          <p:cNvGraphicFramePr>
            <a:graphicFrameLocks noChangeAspect="1"/>
          </p:cNvGraphicFramePr>
          <p:nvPr>
            <p:extLst>
              <p:ext uri="{D42A27DB-BD31-4B8C-83A1-F6EECF244321}">
                <p14:modId xmlns:p14="http://schemas.microsoft.com/office/powerpoint/2010/main" val="1089096730"/>
              </p:ext>
            </p:extLst>
          </p:nvPr>
        </p:nvGraphicFramePr>
        <p:xfrm>
          <a:off x="4223544" y="5041179"/>
          <a:ext cx="1441450" cy="854075"/>
        </p:xfrm>
        <a:graphic>
          <a:graphicData uri="http://schemas.openxmlformats.org/presentationml/2006/ole">
            <mc:AlternateContent xmlns:mc="http://schemas.openxmlformats.org/markup-compatibility/2006">
              <mc:Choice xmlns:v="urn:schemas-microsoft-com:vml" Requires="v">
                <p:oleObj spid="_x0000_s19660" name="Формула" r:id="rId7" imgW="634449" imgH="317225" progId="Equation.3">
                  <p:embed/>
                </p:oleObj>
              </mc:Choice>
              <mc:Fallback>
                <p:oleObj name="Формула" r:id="rId7" imgW="634449" imgH="317225"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23544" y="5041179"/>
                        <a:ext cx="144145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505" name="Rectangle 145"/>
          <p:cNvSpPr>
            <a:spLocks noChangeArrowheads="1"/>
          </p:cNvSpPr>
          <p:nvPr/>
        </p:nvSpPr>
        <p:spPr bwMode="auto">
          <a:xfrm>
            <a:off x="1524001" y="302525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graphicFrame>
        <p:nvGraphicFramePr>
          <p:cNvPr id="19506" name="Object 144"/>
          <p:cNvGraphicFramePr>
            <a:graphicFrameLocks noChangeAspect="1"/>
          </p:cNvGraphicFramePr>
          <p:nvPr>
            <p:extLst>
              <p:ext uri="{D42A27DB-BD31-4B8C-83A1-F6EECF244321}">
                <p14:modId xmlns:p14="http://schemas.microsoft.com/office/powerpoint/2010/main" val="2348794735"/>
              </p:ext>
            </p:extLst>
          </p:nvPr>
        </p:nvGraphicFramePr>
        <p:xfrm>
          <a:off x="6024563" y="2566989"/>
          <a:ext cx="468312" cy="1079500"/>
        </p:xfrm>
        <a:graphic>
          <a:graphicData uri="http://schemas.openxmlformats.org/presentationml/2006/ole">
            <mc:AlternateContent xmlns:mc="http://schemas.openxmlformats.org/markup-compatibility/2006">
              <mc:Choice xmlns:v="urn:schemas-microsoft-com:vml" Requires="v">
                <p:oleObj spid="_x0000_s19661" name="Формула" r:id="rId9" imgW="203112" imgH="342751" progId="Equation.3">
                  <p:embed/>
                </p:oleObj>
              </mc:Choice>
              <mc:Fallback>
                <p:oleObj name="Формула" r:id="rId9" imgW="203112" imgH="342751"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24563" y="2566989"/>
                        <a:ext cx="468312"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507" name="Rectangle 147"/>
          <p:cNvSpPr>
            <a:spLocks noChangeArrowheads="1"/>
          </p:cNvSpPr>
          <p:nvPr/>
        </p:nvSpPr>
        <p:spPr bwMode="auto">
          <a:xfrm>
            <a:off x="1524001" y="30300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graphicFrame>
        <p:nvGraphicFramePr>
          <p:cNvPr id="19508" name="Object 146"/>
          <p:cNvGraphicFramePr>
            <a:graphicFrameLocks noChangeAspect="1"/>
          </p:cNvGraphicFramePr>
          <p:nvPr>
            <p:extLst>
              <p:ext uri="{D42A27DB-BD31-4B8C-83A1-F6EECF244321}">
                <p14:modId xmlns:p14="http://schemas.microsoft.com/office/powerpoint/2010/main" val="2150973261"/>
              </p:ext>
            </p:extLst>
          </p:nvPr>
        </p:nvGraphicFramePr>
        <p:xfrm>
          <a:off x="6096000" y="3655653"/>
          <a:ext cx="374650" cy="936625"/>
        </p:xfrm>
        <a:graphic>
          <a:graphicData uri="http://schemas.openxmlformats.org/presentationml/2006/ole">
            <mc:AlternateContent xmlns:mc="http://schemas.openxmlformats.org/markup-compatibility/2006">
              <mc:Choice xmlns:v="urn:schemas-microsoft-com:vml" Requires="v">
                <p:oleObj spid="_x0000_s19662" name="Формула" r:id="rId11" imgW="190335" imgH="317225" progId="Equation.3">
                  <p:embed/>
                </p:oleObj>
              </mc:Choice>
              <mc:Fallback>
                <p:oleObj name="Формула" r:id="rId11" imgW="190335" imgH="317225"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96000" y="3655653"/>
                        <a:ext cx="37465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509" name="Rectangle 149"/>
          <p:cNvSpPr>
            <a:spLocks noChangeArrowheads="1"/>
          </p:cNvSpPr>
          <p:nvPr/>
        </p:nvSpPr>
        <p:spPr bwMode="auto">
          <a:xfrm>
            <a:off x="1524001" y="306335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graphicFrame>
        <p:nvGraphicFramePr>
          <p:cNvPr id="19510" name="Object 148"/>
          <p:cNvGraphicFramePr>
            <a:graphicFrameLocks noChangeAspect="1"/>
          </p:cNvGraphicFramePr>
          <p:nvPr>
            <p:extLst>
              <p:ext uri="{D42A27DB-BD31-4B8C-83A1-F6EECF244321}">
                <p14:modId xmlns:p14="http://schemas.microsoft.com/office/powerpoint/2010/main" val="2631900302"/>
              </p:ext>
            </p:extLst>
          </p:nvPr>
        </p:nvGraphicFramePr>
        <p:xfrm>
          <a:off x="6096000" y="5041179"/>
          <a:ext cx="411162" cy="866775"/>
        </p:xfrm>
        <a:graphic>
          <a:graphicData uri="http://schemas.openxmlformats.org/presentationml/2006/ole">
            <mc:AlternateContent xmlns:mc="http://schemas.openxmlformats.org/markup-compatibility/2006">
              <mc:Choice xmlns:v="urn:schemas-microsoft-com:vml" Requires="v">
                <p:oleObj spid="_x0000_s19663" name="Формула" r:id="rId13" imgW="190335" imgH="266469" progId="Equation.3">
                  <p:embed/>
                </p:oleObj>
              </mc:Choice>
              <mc:Fallback>
                <p:oleObj name="Формула" r:id="rId13" imgW="190335" imgH="266469"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096000" y="5041179"/>
                        <a:ext cx="411162"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511" name="Rectangle 151"/>
          <p:cNvSpPr>
            <a:spLocks noChangeArrowheads="1"/>
          </p:cNvSpPr>
          <p:nvPr/>
        </p:nvSpPr>
        <p:spPr bwMode="auto">
          <a:xfrm>
            <a:off x="1524001" y="30728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graphicFrame>
        <p:nvGraphicFramePr>
          <p:cNvPr id="19512" name="Object 150"/>
          <p:cNvGraphicFramePr>
            <a:graphicFrameLocks noChangeAspect="1"/>
          </p:cNvGraphicFramePr>
          <p:nvPr>
            <p:extLst>
              <p:ext uri="{D42A27DB-BD31-4B8C-83A1-F6EECF244321}">
                <p14:modId xmlns:p14="http://schemas.microsoft.com/office/powerpoint/2010/main" val="3177222374"/>
              </p:ext>
            </p:extLst>
          </p:nvPr>
        </p:nvGraphicFramePr>
        <p:xfrm>
          <a:off x="7114382" y="2608841"/>
          <a:ext cx="3384550" cy="936625"/>
        </p:xfrm>
        <a:graphic>
          <a:graphicData uri="http://schemas.openxmlformats.org/presentationml/2006/ole">
            <mc:AlternateContent xmlns:mc="http://schemas.openxmlformats.org/markup-compatibility/2006">
              <mc:Choice xmlns:v="urn:schemas-microsoft-com:vml" Requires="v">
                <p:oleObj spid="_x0000_s19664" name="Формула" r:id="rId15" imgW="1054100" imgH="292100" progId="Equation.3">
                  <p:embed/>
                </p:oleObj>
              </mc:Choice>
              <mc:Fallback>
                <p:oleObj name="Формула" r:id="rId15" imgW="1054100" imgH="2921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114382" y="2608841"/>
                        <a:ext cx="338455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513" name="Rectangle 153"/>
          <p:cNvSpPr>
            <a:spLocks noChangeArrowheads="1"/>
          </p:cNvSpPr>
          <p:nvPr/>
        </p:nvSpPr>
        <p:spPr bwMode="auto">
          <a:xfrm>
            <a:off x="1524001" y="30347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graphicFrame>
        <p:nvGraphicFramePr>
          <p:cNvPr id="19514" name="Object 152"/>
          <p:cNvGraphicFramePr>
            <a:graphicFrameLocks noChangeAspect="1"/>
          </p:cNvGraphicFramePr>
          <p:nvPr>
            <p:extLst>
              <p:ext uri="{D42A27DB-BD31-4B8C-83A1-F6EECF244321}">
                <p14:modId xmlns:p14="http://schemas.microsoft.com/office/powerpoint/2010/main" val="3372870490"/>
              </p:ext>
            </p:extLst>
          </p:nvPr>
        </p:nvGraphicFramePr>
        <p:xfrm>
          <a:off x="7524750" y="3529424"/>
          <a:ext cx="2563813" cy="1169988"/>
        </p:xfrm>
        <a:graphic>
          <a:graphicData uri="http://schemas.openxmlformats.org/presentationml/2006/ole">
            <mc:AlternateContent xmlns:mc="http://schemas.openxmlformats.org/markup-compatibility/2006">
              <mc:Choice xmlns:v="urn:schemas-microsoft-com:vml" Requires="v">
                <p:oleObj spid="_x0000_s19665" name="Формула" r:id="rId17" imgW="1244600" imgH="368300" progId="Equation.3">
                  <p:embed/>
                </p:oleObj>
              </mc:Choice>
              <mc:Fallback>
                <p:oleObj name="Формула" r:id="rId17" imgW="1244600" imgH="3683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524750" y="3529424"/>
                        <a:ext cx="2563813"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515" name="Rectangle 155"/>
          <p:cNvSpPr>
            <a:spLocks noChangeArrowheads="1"/>
          </p:cNvSpPr>
          <p:nvPr/>
        </p:nvSpPr>
        <p:spPr bwMode="auto">
          <a:xfrm>
            <a:off x="1524001" y="30681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graphicFrame>
        <p:nvGraphicFramePr>
          <p:cNvPr id="19516" name="Object 154"/>
          <p:cNvGraphicFramePr>
            <a:graphicFrameLocks noChangeAspect="1"/>
          </p:cNvGraphicFramePr>
          <p:nvPr>
            <p:extLst>
              <p:ext uri="{D42A27DB-BD31-4B8C-83A1-F6EECF244321}">
                <p14:modId xmlns:p14="http://schemas.microsoft.com/office/powerpoint/2010/main" val="3157248855"/>
              </p:ext>
            </p:extLst>
          </p:nvPr>
        </p:nvGraphicFramePr>
        <p:xfrm>
          <a:off x="7258050" y="5041179"/>
          <a:ext cx="3097212" cy="1081088"/>
        </p:xfrm>
        <a:graphic>
          <a:graphicData uri="http://schemas.openxmlformats.org/presentationml/2006/ole">
            <mc:AlternateContent xmlns:mc="http://schemas.openxmlformats.org/markup-compatibility/2006">
              <mc:Choice xmlns:v="urn:schemas-microsoft-com:vml" Requires="v">
                <p:oleObj spid="_x0000_s19666" name="Формула" r:id="rId19" imgW="1218671" imgH="355446" progId="Equation.3">
                  <p:embed/>
                </p:oleObj>
              </mc:Choice>
              <mc:Fallback>
                <p:oleObj name="Формула" r:id="rId19" imgW="1218671" imgH="355446"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58050" y="5041179"/>
                        <a:ext cx="3097212"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635719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933074" y="0"/>
            <a:ext cx="8229600" cy="850900"/>
          </a:xfrm>
        </p:spPr>
        <p:txBody>
          <a:bodyPr>
            <a:normAutofit fontScale="90000"/>
          </a:bodyPr>
          <a:lstStyle/>
          <a:p>
            <a:pPr marL="838200" indent="-838200" algn="ctr"/>
            <a:r>
              <a:rPr lang="ru-RU" altLang="ru-RU" sz="2800" b="1" dirty="0">
                <a:solidFill>
                  <a:srgbClr val="0070C0"/>
                </a:solidFill>
              </a:rPr>
              <a:t>2.1.2 Основные факторы влияющие на стабильность работы АГ</a:t>
            </a:r>
          </a:p>
        </p:txBody>
      </p:sp>
      <p:sp>
        <p:nvSpPr>
          <p:cNvPr id="29699" name="Rectangle 3"/>
          <p:cNvSpPr>
            <a:spLocks noGrp="1" noChangeArrowheads="1"/>
          </p:cNvSpPr>
          <p:nvPr>
            <p:ph type="body" idx="1"/>
          </p:nvPr>
        </p:nvSpPr>
        <p:spPr>
          <a:xfrm>
            <a:off x="461818" y="716932"/>
            <a:ext cx="11351491" cy="5684548"/>
          </a:xfrm>
        </p:spPr>
        <p:txBody>
          <a:bodyPr>
            <a:noAutofit/>
          </a:bodyPr>
          <a:lstStyle/>
          <a:p>
            <a:pPr marL="0" indent="365125" algn="just">
              <a:lnSpc>
                <a:spcPct val="170000"/>
              </a:lnSpc>
              <a:buNone/>
            </a:pPr>
            <a:r>
              <a:rPr lang="ru-RU" altLang="ru-RU" sz="1600" b="1" dirty="0">
                <a:solidFill>
                  <a:srgbClr val="0070C0"/>
                </a:solidFill>
              </a:rPr>
              <a:t>Электрические</a:t>
            </a:r>
            <a:r>
              <a:rPr lang="ru-RU" altLang="ru-RU" sz="1600" dirty="0"/>
              <a:t> </a:t>
            </a:r>
            <a:r>
              <a:rPr lang="ru-RU" altLang="ru-RU" sz="1600" b="1" dirty="0">
                <a:solidFill>
                  <a:srgbClr val="0070C0"/>
                </a:solidFill>
              </a:rPr>
              <a:t>факторы</a:t>
            </a:r>
            <a:r>
              <a:rPr lang="ru-RU" altLang="ru-RU" sz="1600" dirty="0"/>
              <a:t>. Самым важным здесь является изменение напряжений источников питания (ИП). Поэтому их необходимо строить с использованием схем стабилизации, а также создавать надежную блокировку ИП от протекания через него переменных составляющих тока АГ. Изменение входного сопротивления каскадов передатчика, подключенных к АГ может изменить частоту сигнала АР внесением в контур реактивных составляющих. Генерируемый гармонический сигнал также может быть искажен шумами элементов схемы АГ или наводками от других каскадов. Поэтому АГ часто размещают в экранированных объемах.</a:t>
            </a:r>
          </a:p>
          <a:p>
            <a:pPr marL="0" indent="365125" algn="just">
              <a:lnSpc>
                <a:spcPct val="170000"/>
              </a:lnSpc>
              <a:buNone/>
            </a:pPr>
            <a:r>
              <a:rPr lang="ru-RU" altLang="ru-RU" sz="1600" b="1" dirty="0">
                <a:solidFill>
                  <a:srgbClr val="0070C0"/>
                </a:solidFill>
              </a:rPr>
              <a:t>Климатические факторы</a:t>
            </a:r>
            <a:r>
              <a:rPr lang="ru-RU" altLang="ru-RU" sz="1600" dirty="0"/>
              <a:t>.  В первую очередь проявляют себя во влиянии на частоту сигнала изменения температуры окружающей среды. Изменение частоты в первую очередь связано с температурной зависимостью  параметров радиокомпонентов схем и в первую очередь емкостей конденсаторов, индуктивности катушек и сопротивлением резисторов. Поэтому в АГ применяют радиоэлементы с малыми значениями температурных коэффициентов. Полупроводниковые компоненты также меняют параметры при изменении температуры. Поэтому часто для АГ часто необходима </a:t>
            </a:r>
            <a:r>
              <a:rPr lang="ru-RU" altLang="ru-RU" sz="1600" dirty="0" err="1"/>
              <a:t>термостабилизация</a:t>
            </a:r>
            <a:r>
              <a:rPr lang="ru-RU" altLang="ru-RU" sz="1600" dirty="0"/>
              <a:t>. Параметры радиоламп намного меньше зависят от температуры. </a:t>
            </a:r>
          </a:p>
        </p:txBody>
      </p:sp>
    </p:spTree>
    <p:extLst>
      <p:ext uri="{BB962C8B-B14F-4D97-AF65-F5344CB8AC3E}">
        <p14:creationId xmlns:p14="http://schemas.microsoft.com/office/powerpoint/2010/main" val="25252027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90887" y="275349"/>
            <a:ext cx="11117179" cy="6214009"/>
          </a:xfrm>
          <a:prstGeom prst="rect">
            <a:avLst/>
          </a:prstGeom>
        </p:spPr>
        <p:txBody>
          <a:bodyPr wrap="square">
            <a:spAutoFit/>
          </a:bodyPr>
          <a:lstStyle/>
          <a:p>
            <a:pPr indent="365125" algn="just">
              <a:lnSpc>
                <a:spcPct val="170000"/>
              </a:lnSpc>
            </a:pPr>
            <a:r>
              <a:rPr lang="ru-RU" altLang="ru-RU" b="1" dirty="0">
                <a:solidFill>
                  <a:srgbClr val="0070C0"/>
                </a:solidFill>
              </a:rPr>
              <a:t>Механические</a:t>
            </a:r>
            <a:r>
              <a:rPr lang="ru-RU" altLang="ru-RU" dirty="0"/>
              <a:t> </a:t>
            </a:r>
            <a:r>
              <a:rPr lang="ru-RU" altLang="ru-RU" b="1" dirty="0">
                <a:solidFill>
                  <a:srgbClr val="0070C0"/>
                </a:solidFill>
              </a:rPr>
              <a:t>факторы</a:t>
            </a:r>
            <a:r>
              <a:rPr lang="ru-RU" altLang="ru-RU" dirty="0"/>
              <a:t>. Вибрация, удары, резкие перемещения приводят к изменению параметров колебательных систем, а следовательно к изменению частоты сигнала.</a:t>
            </a:r>
          </a:p>
          <a:p>
            <a:pPr indent="365125" algn="just">
              <a:lnSpc>
                <a:spcPct val="170000"/>
              </a:lnSpc>
            </a:pPr>
            <a:r>
              <a:rPr lang="ru-RU" altLang="ru-RU" dirty="0"/>
              <a:t>Для ослабления действия механических факторов АГ размещают на амортизирующих подвесках особенно радиопередатчиках, размещаемых в автомобилях и на самолетах.</a:t>
            </a:r>
          </a:p>
          <a:p>
            <a:pPr indent="365125" algn="just">
              <a:lnSpc>
                <a:spcPct val="170000"/>
              </a:lnSpc>
            </a:pPr>
            <a:r>
              <a:rPr lang="ru-RU" altLang="ru-RU" b="1" dirty="0">
                <a:solidFill>
                  <a:srgbClr val="0070C0"/>
                </a:solidFill>
              </a:rPr>
              <a:t>Старение радиокомпонентов. </a:t>
            </a:r>
            <a:r>
              <a:rPr lang="ru-RU" dirty="0"/>
              <a:t>Характеристики компонентов изменяются со временем из-за всех вышерассмотренных факторов. Но наиболее серьезные изменения во времени обусловлены действием радиации, особенно в космосе. Радиация повреждает кристаллическую структуру материалов и вызывает изменения проводимости. С течением времени надежность компонентов также уменьшается.</a:t>
            </a:r>
          </a:p>
          <a:p>
            <a:pPr indent="365125" algn="just">
              <a:lnSpc>
                <a:spcPct val="170000"/>
              </a:lnSpc>
            </a:pPr>
            <a:r>
              <a:rPr lang="ru-RU" altLang="ru-RU" dirty="0"/>
              <a:t>Для АГ, работающих на фиксированной частоте, выгоднее использовать биполярные транзисторы, в то время как для перестраиваемых по частоте АГ - полевые. При больших диапазонах перестройки частоты генерируемого сигнала величина флуктуаций частоты у АГ на полевых транзисторов значительно меньше, чем у биполярных. </a:t>
            </a:r>
          </a:p>
          <a:p>
            <a:pPr indent="365125" algn="just">
              <a:lnSpc>
                <a:spcPct val="170000"/>
              </a:lnSpc>
            </a:pPr>
            <a:r>
              <a:rPr lang="ru-RU" altLang="ru-RU" dirty="0"/>
              <a:t> </a:t>
            </a:r>
          </a:p>
        </p:txBody>
      </p:sp>
    </p:spTree>
    <p:extLst>
      <p:ext uri="{BB962C8B-B14F-4D97-AF65-F5344CB8AC3E}">
        <p14:creationId xmlns:p14="http://schemas.microsoft.com/office/powerpoint/2010/main" val="31356533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795607" y="120073"/>
            <a:ext cx="8229600" cy="549275"/>
          </a:xfrm>
        </p:spPr>
        <p:txBody>
          <a:bodyPr/>
          <a:lstStyle/>
          <a:p>
            <a:pPr algn="ctr" eaLnBrk="1" hangingPunct="1"/>
            <a:r>
              <a:rPr lang="ru-RU" altLang="ru-RU" sz="2800" b="1" dirty="0">
                <a:solidFill>
                  <a:srgbClr val="002060"/>
                </a:solidFill>
              </a:rPr>
              <a:t>2.1.3 Кварцевые автогенераторы</a:t>
            </a:r>
          </a:p>
        </p:txBody>
      </p:sp>
      <p:sp>
        <p:nvSpPr>
          <p:cNvPr id="35843" name="Rectangle 4"/>
          <p:cNvSpPr>
            <a:spLocks noGrp="1" noChangeArrowheads="1"/>
          </p:cNvSpPr>
          <p:nvPr>
            <p:ph type="body" sz="half" idx="1"/>
          </p:nvPr>
        </p:nvSpPr>
        <p:spPr>
          <a:xfrm>
            <a:off x="295564" y="833439"/>
            <a:ext cx="11499272" cy="5835216"/>
          </a:xfrm>
        </p:spPr>
        <p:txBody>
          <a:bodyPr>
            <a:normAutofit lnSpcReduction="10000"/>
          </a:bodyPr>
          <a:lstStyle/>
          <a:p>
            <a:pPr marL="0" indent="365125">
              <a:lnSpc>
                <a:spcPct val="200000"/>
              </a:lnSpc>
              <a:buNone/>
            </a:pPr>
            <a:r>
              <a:rPr lang="ru-RU" altLang="ru-RU" sz="1600" dirty="0"/>
              <a:t>Применение в АГ кварцевых резонаторов (</a:t>
            </a:r>
            <a:r>
              <a:rPr lang="ru-RU" altLang="ru-RU" sz="1600" dirty="0" err="1"/>
              <a:t>КвР</a:t>
            </a:r>
            <a:r>
              <a:rPr lang="ru-RU" altLang="ru-RU" sz="1600" dirty="0"/>
              <a:t>) позволяет значительно повысить стабильность частоты. Диапазон рабочих частот </a:t>
            </a:r>
            <a:r>
              <a:rPr lang="ru-RU" altLang="ru-RU" sz="1600" dirty="0" err="1"/>
              <a:t>КвР</a:t>
            </a:r>
            <a:r>
              <a:rPr lang="ru-RU" altLang="ru-RU" sz="1600" dirty="0"/>
              <a:t>: сотни герц – сотни мегагерц. </a:t>
            </a:r>
            <a:r>
              <a:rPr lang="ru-RU" altLang="ru-RU" sz="1600" dirty="0" err="1"/>
              <a:t>КвР</a:t>
            </a:r>
            <a:r>
              <a:rPr lang="ru-RU" altLang="ru-RU" sz="1600" dirty="0"/>
              <a:t> является высокодобротной механической колебательной системой. К основным параметрам </a:t>
            </a:r>
            <a:r>
              <a:rPr lang="ru-RU" altLang="ru-RU" sz="1600" dirty="0" err="1"/>
              <a:t>КвР</a:t>
            </a:r>
            <a:r>
              <a:rPr lang="ru-RU" altLang="ru-RU" sz="1600" dirty="0"/>
              <a:t> относятся динамические индуктивность </a:t>
            </a:r>
            <a:r>
              <a:rPr lang="en-US" altLang="ru-RU" sz="1600" dirty="0"/>
              <a:t>L</a:t>
            </a:r>
            <a:r>
              <a:rPr lang="ru-RU" altLang="ru-RU" sz="1600" baseline="-25000" dirty="0" err="1"/>
              <a:t>кв</a:t>
            </a:r>
            <a:r>
              <a:rPr lang="ru-RU" altLang="ru-RU" sz="1600" dirty="0"/>
              <a:t> и емкость </a:t>
            </a:r>
            <a:r>
              <a:rPr lang="ru-RU" altLang="ru-RU" sz="1600" dirty="0" err="1"/>
              <a:t>С</a:t>
            </a:r>
            <a:r>
              <a:rPr lang="ru-RU" altLang="ru-RU" sz="1600" baseline="-25000" dirty="0" err="1"/>
              <a:t>кв</a:t>
            </a:r>
            <a:r>
              <a:rPr lang="ru-RU" altLang="ru-RU" sz="1600" dirty="0"/>
              <a:t>, емкость </a:t>
            </a:r>
            <a:r>
              <a:rPr lang="ru-RU" altLang="ru-RU" sz="1600" dirty="0" err="1"/>
              <a:t>кварцедержателя</a:t>
            </a:r>
            <a:r>
              <a:rPr lang="ru-RU" altLang="ru-RU" sz="1600" dirty="0"/>
              <a:t> </a:t>
            </a:r>
            <a:r>
              <a:rPr lang="en-US" altLang="ru-RU" sz="1600" dirty="0"/>
              <a:t>C</a:t>
            </a:r>
            <a:r>
              <a:rPr lang="ru-RU" altLang="ru-RU" sz="1600" baseline="-25000" dirty="0"/>
              <a:t>0</a:t>
            </a:r>
            <a:r>
              <a:rPr lang="ru-RU" altLang="ru-RU" sz="1600" dirty="0"/>
              <a:t> , сопротивление потерь </a:t>
            </a:r>
            <a:r>
              <a:rPr lang="en-US" altLang="ru-RU" sz="1600" dirty="0"/>
              <a:t>r</a:t>
            </a:r>
            <a:r>
              <a:rPr lang="ru-RU" altLang="ru-RU" sz="1600" baseline="-25000" dirty="0" err="1"/>
              <a:t>кв</a:t>
            </a:r>
            <a:r>
              <a:rPr lang="ru-RU" altLang="ru-RU" sz="1600" dirty="0"/>
              <a:t>,   добротность   резонатора    </a:t>
            </a:r>
            <a:r>
              <a:rPr lang="en-US" altLang="ru-RU" sz="1600" dirty="0"/>
              <a:t>Q</a:t>
            </a:r>
            <a:r>
              <a:rPr lang="ru-RU" altLang="ru-RU" sz="1600" baseline="-25000" dirty="0"/>
              <a:t>кв</a:t>
            </a:r>
            <a:r>
              <a:rPr lang="ru-RU" altLang="ru-RU" sz="1600" dirty="0"/>
              <a:t>.</a:t>
            </a:r>
          </a:p>
          <a:p>
            <a:pPr marL="0" indent="274638">
              <a:lnSpc>
                <a:spcPct val="200000"/>
              </a:lnSpc>
              <a:buNone/>
            </a:pPr>
            <a:r>
              <a:rPr lang="ru-RU" altLang="ru-RU" sz="1600" dirty="0"/>
              <a:t>Для обычного </a:t>
            </a:r>
            <a:r>
              <a:rPr lang="ru-RU" altLang="ru-RU" sz="1600" dirty="0" err="1"/>
              <a:t>КвР</a:t>
            </a:r>
            <a:r>
              <a:rPr lang="ru-RU" altLang="ru-RU" sz="1600" dirty="0"/>
              <a:t> эти параметры имеют величину: </a:t>
            </a:r>
          </a:p>
          <a:p>
            <a:pPr marL="0" indent="274638">
              <a:lnSpc>
                <a:spcPct val="200000"/>
              </a:lnSpc>
              <a:buNone/>
            </a:pPr>
            <a:r>
              <a:rPr lang="ru-RU" altLang="ru-RU" sz="1600" dirty="0" err="1"/>
              <a:t>L</a:t>
            </a:r>
            <a:r>
              <a:rPr lang="ru-RU" altLang="ru-RU" sz="1600" baseline="-25000" dirty="0" err="1"/>
              <a:t>кв</a:t>
            </a:r>
            <a:r>
              <a:rPr lang="ru-RU" altLang="ru-RU" sz="1600" dirty="0"/>
              <a:t> = 0,1...10 Гн; </a:t>
            </a:r>
            <a:r>
              <a:rPr lang="ru-RU" altLang="ru-RU" sz="1600" dirty="0" err="1"/>
              <a:t>С</a:t>
            </a:r>
            <a:r>
              <a:rPr lang="ru-RU" altLang="ru-RU" sz="1600" baseline="-25000" dirty="0" err="1"/>
              <a:t>кв</a:t>
            </a:r>
            <a:r>
              <a:rPr lang="ru-RU" altLang="ru-RU" sz="1600" dirty="0"/>
              <a:t> = 0,01... 0.1 пФ;    С</a:t>
            </a:r>
            <a:r>
              <a:rPr lang="ru-RU" altLang="ru-RU" sz="1600" baseline="-25000" dirty="0"/>
              <a:t>О</a:t>
            </a:r>
            <a:r>
              <a:rPr lang="ru-RU" altLang="ru-RU" sz="1600" dirty="0"/>
              <a:t> = 10...20 пФ;    </a:t>
            </a:r>
            <a:r>
              <a:rPr lang="en-US" altLang="ru-RU" sz="1600" dirty="0"/>
              <a:t>r</a:t>
            </a:r>
            <a:r>
              <a:rPr lang="ru-RU" altLang="ru-RU" sz="1600" baseline="-25000" dirty="0" err="1"/>
              <a:t>кв</a:t>
            </a:r>
            <a:r>
              <a:rPr lang="ru-RU" altLang="ru-RU" sz="1600" dirty="0"/>
              <a:t> = 10...100 Ом;    </a:t>
            </a:r>
            <a:r>
              <a:rPr lang="en-US" altLang="ru-RU" sz="1600" dirty="0"/>
              <a:t>Q</a:t>
            </a:r>
            <a:r>
              <a:rPr lang="en-US" altLang="ru-RU" sz="1600" baseline="-25000" dirty="0"/>
              <a:t>K</a:t>
            </a:r>
            <a:r>
              <a:rPr lang="ru-RU" altLang="ru-RU" sz="1600" baseline="-25000" dirty="0"/>
              <a:t>в </a:t>
            </a:r>
            <a:r>
              <a:rPr lang="ru-RU" altLang="ru-RU" sz="1600" dirty="0"/>
              <a:t>= 10</a:t>
            </a:r>
            <a:r>
              <a:rPr lang="ru-RU" altLang="ru-RU" sz="1600" baseline="30000" dirty="0"/>
              <a:t>4</a:t>
            </a:r>
            <a:r>
              <a:rPr lang="ru-RU" altLang="ru-RU" sz="1600" dirty="0"/>
              <a:t>… 10</a:t>
            </a:r>
            <a:r>
              <a:rPr lang="ru-RU" altLang="ru-RU" sz="1600" baseline="30000" dirty="0"/>
              <a:t>7</a:t>
            </a:r>
            <a:r>
              <a:rPr lang="ru-RU" altLang="ru-RU" sz="1600" dirty="0"/>
              <a:t>.</a:t>
            </a:r>
          </a:p>
          <a:p>
            <a:pPr marL="0" indent="274638">
              <a:lnSpc>
                <a:spcPct val="200000"/>
              </a:lnSpc>
              <a:buNone/>
            </a:pPr>
            <a:r>
              <a:rPr lang="ru-RU" altLang="ru-RU" sz="1600" dirty="0"/>
              <a:t>Такое высокое, в сравнении с обычным </a:t>
            </a:r>
            <a:r>
              <a:rPr lang="en-US" altLang="ru-RU" sz="1600" dirty="0"/>
              <a:t>L</a:t>
            </a:r>
            <a:r>
              <a:rPr lang="ru-RU" altLang="ru-RU" sz="1600" dirty="0"/>
              <a:t>С контуром, значение добротности и определяет стабильность частоты АГ с кварцевыми резонаторами.</a:t>
            </a:r>
          </a:p>
          <a:p>
            <a:pPr marL="0" indent="365125">
              <a:lnSpc>
                <a:spcPct val="200000"/>
              </a:lnSpc>
              <a:buNone/>
            </a:pPr>
            <a:r>
              <a:rPr lang="ru-RU" altLang="ru-RU" sz="1600" dirty="0"/>
              <a:t>Эквивалентное сопротивление </a:t>
            </a:r>
            <a:r>
              <a:rPr lang="ru-RU" altLang="ru-RU" sz="1600" dirty="0" err="1"/>
              <a:t>КвР</a:t>
            </a:r>
            <a:r>
              <a:rPr lang="ru-RU" altLang="ru-RU" sz="1600" dirty="0"/>
              <a:t> в резонансной области носит индуктивный характер, а вне ее – емкостной. </a:t>
            </a:r>
          </a:p>
          <a:p>
            <a:pPr marL="0" indent="365125">
              <a:lnSpc>
                <a:spcPct val="200000"/>
              </a:lnSpc>
              <a:buNone/>
            </a:pPr>
            <a:r>
              <a:rPr lang="ru-RU" altLang="ru-RU" sz="1600" dirty="0"/>
              <a:t>Схемы АГ с кварцевой стабилизацией можно разбить на две группы. </a:t>
            </a:r>
            <a:br>
              <a:rPr lang="ru-RU" altLang="ru-RU" sz="1600" dirty="0"/>
            </a:br>
            <a:r>
              <a:rPr lang="ru-RU" altLang="ru-RU" sz="1600" dirty="0"/>
              <a:t>1. Трехточечные схемы, в которых </a:t>
            </a:r>
            <a:r>
              <a:rPr lang="ru-RU" altLang="ru-RU" sz="1600" dirty="0" err="1"/>
              <a:t>КвР</a:t>
            </a:r>
            <a:r>
              <a:rPr lang="ru-RU" altLang="ru-RU" sz="1600" dirty="0"/>
              <a:t> включается вместо </a:t>
            </a:r>
            <a:r>
              <a:rPr lang="en-US" altLang="ru-RU" sz="1600" dirty="0"/>
              <a:t>Z</a:t>
            </a:r>
            <a:r>
              <a:rPr lang="ru-RU" altLang="ru-RU" sz="1600" dirty="0"/>
              <a:t>1, </a:t>
            </a:r>
            <a:r>
              <a:rPr lang="en-US" altLang="ru-RU" sz="1600" dirty="0"/>
              <a:t>Z</a:t>
            </a:r>
            <a:r>
              <a:rPr lang="ru-RU" altLang="ru-RU" sz="1600" dirty="0"/>
              <a:t>2 или </a:t>
            </a:r>
            <a:r>
              <a:rPr lang="en-US" altLang="ru-RU" sz="1600" dirty="0"/>
              <a:t>Z</a:t>
            </a:r>
            <a:r>
              <a:rPr lang="ru-RU" altLang="ru-RU" sz="1600" dirty="0"/>
              <a:t>3</a:t>
            </a:r>
            <a:r>
              <a:rPr lang="en-US" altLang="ru-RU" sz="1600" dirty="0"/>
              <a:t> (</a:t>
            </a:r>
            <a:r>
              <a:rPr lang="ru-RU" altLang="ru-RU" sz="1600" dirty="0"/>
              <a:t>рис. 11</a:t>
            </a:r>
            <a:r>
              <a:rPr lang="en-US" altLang="ru-RU" sz="1600" dirty="0"/>
              <a:t>)</a:t>
            </a:r>
            <a:r>
              <a:rPr lang="ru-RU" altLang="ru-RU" sz="1600" dirty="0"/>
              <a:t>.</a:t>
            </a:r>
          </a:p>
        </p:txBody>
      </p:sp>
    </p:spTree>
    <p:extLst>
      <p:ext uri="{BB962C8B-B14F-4D97-AF65-F5344CB8AC3E}">
        <p14:creationId xmlns:p14="http://schemas.microsoft.com/office/powerpoint/2010/main" val="30368706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l="3868" t="3963" r="3868" b="24699"/>
          <a:stretch>
            <a:fillRect/>
          </a:stretch>
        </p:blipFill>
        <p:spPr>
          <a:xfrm>
            <a:off x="3995682" y="328180"/>
            <a:ext cx="2829991" cy="1922419"/>
          </a:xfrm>
          <a:noFill/>
        </p:spPr>
      </p:pic>
      <p:sp>
        <p:nvSpPr>
          <p:cNvPr id="2" name="Прямоугольник 1"/>
          <p:cNvSpPr/>
          <p:nvPr/>
        </p:nvSpPr>
        <p:spPr>
          <a:xfrm>
            <a:off x="5010812" y="2348407"/>
            <a:ext cx="870751" cy="369332"/>
          </a:xfrm>
          <a:prstGeom prst="rect">
            <a:avLst/>
          </a:prstGeom>
        </p:spPr>
        <p:txBody>
          <a:bodyPr wrap="none">
            <a:spAutoFit/>
          </a:bodyPr>
          <a:lstStyle/>
          <a:p>
            <a:r>
              <a:rPr lang="ru-RU" altLang="ru-RU" dirty="0"/>
              <a:t>Рис. 11</a:t>
            </a:r>
            <a:endParaRPr lang="ru-RU" dirty="0"/>
          </a:p>
        </p:txBody>
      </p:sp>
      <p:sp>
        <p:nvSpPr>
          <p:cNvPr id="3" name="Прямоугольник 2"/>
          <p:cNvSpPr/>
          <p:nvPr/>
        </p:nvSpPr>
        <p:spPr>
          <a:xfrm>
            <a:off x="579890" y="2717739"/>
            <a:ext cx="11268363" cy="3831818"/>
          </a:xfrm>
          <a:prstGeom prst="rect">
            <a:avLst/>
          </a:prstGeom>
        </p:spPr>
        <p:txBody>
          <a:bodyPr wrap="square">
            <a:spAutoFit/>
          </a:bodyPr>
          <a:lstStyle/>
          <a:p>
            <a:pPr>
              <a:lnSpc>
                <a:spcPct val="150000"/>
              </a:lnSpc>
            </a:pPr>
            <a:r>
              <a:rPr lang="ru-RU" altLang="ru-RU" dirty="0"/>
              <a:t>Это так называемые </a:t>
            </a:r>
            <a:r>
              <a:rPr lang="ru-RU" altLang="ru-RU" dirty="0" err="1"/>
              <a:t>осцилляторные</a:t>
            </a:r>
            <a:r>
              <a:rPr lang="ru-RU" altLang="ru-RU" dirty="0"/>
              <a:t> схемы. </a:t>
            </a:r>
            <a:br>
              <a:rPr lang="ru-RU" altLang="ru-RU" dirty="0"/>
            </a:br>
            <a:r>
              <a:rPr lang="ru-RU" altLang="ru-RU" dirty="0"/>
              <a:t>В них эквивалентное сопротивление </a:t>
            </a:r>
            <a:r>
              <a:rPr lang="ru-RU" altLang="ru-RU" dirty="0" err="1"/>
              <a:t>КвР</a:t>
            </a:r>
            <a:r>
              <a:rPr lang="ru-RU" altLang="ru-RU" dirty="0"/>
              <a:t> должно носить индуктивный характер, а выход резонатора из строя приводит к срыву колебаний. </a:t>
            </a:r>
            <a:br>
              <a:rPr lang="ru-RU" altLang="ru-RU" dirty="0"/>
            </a:br>
            <a:r>
              <a:rPr lang="ru-RU" altLang="ru-RU" dirty="0"/>
              <a:t>2. Схемы с </a:t>
            </a:r>
            <a:r>
              <a:rPr lang="ru-RU" altLang="ru-RU" dirty="0" err="1"/>
              <a:t>КвР</a:t>
            </a:r>
            <a:r>
              <a:rPr lang="ru-RU" altLang="ru-RU" dirty="0"/>
              <a:t> в цепи обратной связи и схемы с </a:t>
            </a:r>
            <a:r>
              <a:rPr lang="ru-RU" altLang="ru-RU" dirty="0" err="1"/>
              <a:t>КвР</a:t>
            </a:r>
            <a:r>
              <a:rPr lang="ru-RU" altLang="ru-RU" dirty="0"/>
              <a:t> в контуре. </a:t>
            </a:r>
            <a:br>
              <a:rPr lang="ru-RU" altLang="ru-RU" dirty="0"/>
            </a:br>
            <a:r>
              <a:rPr lang="ru-RU" altLang="ru-RU" dirty="0"/>
              <a:t>Здесь помимо </a:t>
            </a:r>
            <a:r>
              <a:rPr lang="ru-RU" altLang="ru-RU" dirty="0" err="1"/>
              <a:t>КвР</a:t>
            </a:r>
            <a:r>
              <a:rPr lang="ru-RU" altLang="ru-RU" dirty="0"/>
              <a:t> имеется обычный колебательный контур, обеспечивающий выполнение условий самовозбуждения.    </a:t>
            </a:r>
            <a:br>
              <a:rPr lang="ru-RU" altLang="ru-RU" dirty="0"/>
            </a:br>
            <a:r>
              <a:rPr lang="ru-RU" altLang="ru-RU" dirty="0"/>
              <a:t>При выходе из строя  </a:t>
            </a:r>
            <a:r>
              <a:rPr lang="ru-RU" altLang="ru-RU" dirty="0" err="1"/>
              <a:t>КвР</a:t>
            </a:r>
            <a:r>
              <a:rPr lang="ru-RU" altLang="ru-RU" dirty="0"/>
              <a:t> (замыкание), возможно сохранение колебаний в автогенераторе поскольку в них используется последовательный резонанс кварца. </a:t>
            </a:r>
            <a:br>
              <a:rPr lang="ru-RU" altLang="ru-RU" dirty="0"/>
            </a:br>
            <a:r>
              <a:rPr lang="ru-RU" altLang="ru-RU" dirty="0"/>
              <a:t>Возможные </a:t>
            </a:r>
            <a:r>
              <a:rPr lang="ru-RU" altLang="ru-RU" dirty="0" err="1"/>
              <a:t>осцилляторные</a:t>
            </a:r>
            <a:r>
              <a:rPr lang="ru-RU" altLang="ru-RU" dirty="0"/>
              <a:t> схемы кварцевых АГ представлены на рис. 12, а – в.</a:t>
            </a:r>
            <a:endParaRPr lang="ru-RU" dirty="0"/>
          </a:p>
        </p:txBody>
      </p:sp>
    </p:spTree>
    <p:extLst>
      <p:ext uri="{BB962C8B-B14F-4D97-AF65-F5344CB8AC3E}">
        <p14:creationId xmlns:p14="http://schemas.microsoft.com/office/powerpoint/2010/main" val="896958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3" name="Picture 7"/>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l="4169" r="2463" b="9897"/>
          <a:stretch>
            <a:fillRect/>
          </a:stretch>
        </p:blipFill>
        <p:spPr>
          <a:xfrm>
            <a:off x="1555894" y="367633"/>
            <a:ext cx="9139238" cy="2714625"/>
          </a:xfrm>
          <a:noFill/>
        </p:spPr>
      </p:pic>
      <p:sp>
        <p:nvSpPr>
          <p:cNvPr id="3" name="Прямоугольник 2"/>
          <p:cNvSpPr/>
          <p:nvPr/>
        </p:nvSpPr>
        <p:spPr>
          <a:xfrm>
            <a:off x="5593219" y="3164706"/>
            <a:ext cx="870751" cy="369332"/>
          </a:xfrm>
          <a:prstGeom prst="rect">
            <a:avLst/>
          </a:prstGeom>
        </p:spPr>
        <p:txBody>
          <a:bodyPr wrap="none">
            <a:spAutoFit/>
          </a:bodyPr>
          <a:lstStyle/>
          <a:p>
            <a:r>
              <a:rPr lang="ru-RU" altLang="ru-RU" dirty="0"/>
              <a:t>Рис. 12</a:t>
            </a:r>
            <a:endParaRPr lang="ru-RU" dirty="0"/>
          </a:p>
        </p:txBody>
      </p:sp>
      <p:sp>
        <p:nvSpPr>
          <p:cNvPr id="4" name="Прямоугольник 3"/>
          <p:cNvSpPr/>
          <p:nvPr/>
        </p:nvSpPr>
        <p:spPr>
          <a:xfrm>
            <a:off x="620640" y="3734090"/>
            <a:ext cx="11009745" cy="1200329"/>
          </a:xfrm>
          <a:prstGeom prst="rect">
            <a:avLst/>
          </a:prstGeom>
        </p:spPr>
        <p:txBody>
          <a:bodyPr wrap="square">
            <a:spAutoFit/>
          </a:bodyPr>
          <a:lstStyle/>
          <a:p>
            <a:pPr indent="365125" algn="just">
              <a:lnSpc>
                <a:spcPct val="150000"/>
              </a:lnSpc>
            </a:pPr>
            <a:r>
              <a:rPr lang="ru-RU" altLang="ru-RU" sz="1600" dirty="0"/>
              <a:t>Чаще всего АГ с </a:t>
            </a:r>
            <a:r>
              <a:rPr lang="ru-RU" altLang="ru-RU" sz="1600" dirty="0" err="1"/>
              <a:t>КвР</a:t>
            </a:r>
            <a:r>
              <a:rPr lang="ru-RU" altLang="ru-RU" sz="1600" dirty="0"/>
              <a:t> строится по схеме рис. 12, а, т.е. с резонатором между коллектором и базой транзистора. Эта схема имеет лучшую стабильность частоты из-за меньшего шунтирования </a:t>
            </a:r>
            <a:r>
              <a:rPr lang="ru-RU" altLang="ru-RU" sz="1600" dirty="0" err="1"/>
              <a:t>КвР</a:t>
            </a:r>
            <a:r>
              <a:rPr lang="ru-RU" altLang="ru-RU" sz="1600" dirty="0"/>
              <a:t> транзистором и тем, что искажения формы генерируемого сигнала ослабляются конденсаторами </a:t>
            </a:r>
            <a:r>
              <a:rPr lang="en-US" altLang="ru-RU" sz="1600" dirty="0"/>
              <a:t>C</a:t>
            </a:r>
            <a:r>
              <a:rPr lang="ru-RU" altLang="ru-RU" sz="1600" dirty="0"/>
              <a:t>1 и С2.</a:t>
            </a:r>
          </a:p>
        </p:txBody>
      </p:sp>
    </p:spTree>
    <p:extLst>
      <p:ext uri="{BB962C8B-B14F-4D97-AF65-F5344CB8AC3E}">
        <p14:creationId xmlns:p14="http://schemas.microsoft.com/office/powerpoint/2010/main" val="32393919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14744" y="316407"/>
            <a:ext cx="4998933" cy="369332"/>
          </a:xfrm>
          <a:prstGeom prst="rect">
            <a:avLst/>
          </a:prstGeom>
        </p:spPr>
        <p:txBody>
          <a:bodyPr wrap="none">
            <a:spAutoFit/>
          </a:bodyPr>
          <a:lstStyle/>
          <a:p>
            <a:r>
              <a:rPr lang="ru-RU" altLang="ru-RU" b="1" dirty="0">
                <a:solidFill>
                  <a:srgbClr val="0070C0"/>
                </a:solidFill>
              </a:rPr>
              <a:t>2.2 Генератор с внешним возбуждением (ГВВ)</a:t>
            </a:r>
            <a:endParaRPr lang="ru-RU" dirty="0">
              <a:solidFill>
                <a:srgbClr val="0070C0"/>
              </a:solidFill>
            </a:endParaRPr>
          </a:p>
        </p:txBody>
      </p:sp>
      <p:sp>
        <p:nvSpPr>
          <p:cNvPr id="3" name="Прямоугольник 2"/>
          <p:cNvSpPr/>
          <p:nvPr/>
        </p:nvSpPr>
        <p:spPr>
          <a:xfrm>
            <a:off x="434109" y="811127"/>
            <a:ext cx="11425382" cy="1938992"/>
          </a:xfrm>
          <a:prstGeom prst="rect">
            <a:avLst/>
          </a:prstGeom>
        </p:spPr>
        <p:txBody>
          <a:bodyPr wrap="square">
            <a:spAutoFit/>
          </a:bodyPr>
          <a:lstStyle/>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ГВВ – это важный каскад передатчика, в котором энергия источника питания преобразуется в энергию высокочастотных колебаний активным элементом, на вход которого подается сигнал внешнего источника, при этом частота сигнала на выходе ГВВ связана с частотой входного сигнала.</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Частота выходного сигнала ГВВ или равна частоте входного сигнала (тогда ГВВ является усилителем мощности), или равна частоте его второй, третьей и т.д. гармоник. Структура ГВВ показана на рис. 13.</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Рисунок 3"/>
          <p:cNvPicPr/>
          <p:nvPr/>
        </p:nvPicPr>
        <p:blipFill>
          <a:blip r:embed="rId2"/>
          <a:stretch>
            <a:fillRect/>
          </a:stretch>
        </p:blipFill>
        <p:spPr>
          <a:xfrm>
            <a:off x="2900218" y="2711904"/>
            <a:ext cx="6709064" cy="3088986"/>
          </a:xfrm>
          <a:prstGeom prst="rect">
            <a:avLst/>
          </a:prstGeom>
        </p:spPr>
      </p:pic>
      <p:sp>
        <p:nvSpPr>
          <p:cNvPr id="5" name="Прямоугольник 4"/>
          <p:cNvSpPr/>
          <p:nvPr/>
        </p:nvSpPr>
        <p:spPr>
          <a:xfrm>
            <a:off x="4906270" y="5925978"/>
            <a:ext cx="2111605" cy="355803"/>
          </a:xfrm>
          <a:prstGeom prst="rect">
            <a:avLst/>
          </a:prstGeom>
        </p:spPr>
        <p:txBody>
          <a:bodyPr wrap="none">
            <a:spAutoFit/>
          </a:bodyPr>
          <a:lstStyle/>
          <a:p>
            <a:pPr algn="ctr">
              <a:lnSpc>
                <a:spcPct val="107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Рис. 13. Структура ГВВ</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09638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324993" y="507917"/>
            <a:ext cx="2378327" cy="654144"/>
          </a:xfrm>
          <a:prstGeom prst="rect">
            <a:avLst/>
          </a:prstGeom>
        </p:spPr>
        <p:txBody>
          <a:bodyPr vert="horz" wrap="square" lIns="0" tIns="7738" rIns="0" bIns="0" rtlCol="0">
            <a:spAutoFit/>
          </a:bodyPr>
          <a:lstStyle/>
          <a:p>
            <a:pPr marL="8145">
              <a:spcBef>
                <a:spcPts val="61"/>
              </a:spcBef>
            </a:pPr>
            <a:r>
              <a:rPr sz="1400" spc="-6" dirty="0">
                <a:latin typeface="Times New Roman"/>
                <a:cs typeface="Times New Roman"/>
              </a:rPr>
              <a:t>УДК </a:t>
            </a:r>
            <a:r>
              <a:rPr sz="1400" spc="-3" dirty="0">
                <a:latin typeface="Times New Roman"/>
                <a:cs typeface="Times New Roman"/>
              </a:rPr>
              <a:t>621.391</a:t>
            </a:r>
            <a:endParaRPr sz="1400" dirty="0">
              <a:latin typeface="Times New Roman"/>
              <a:cs typeface="Times New Roman"/>
            </a:endParaRPr>
          </a:p>
          <a:p>
            <a:pPr marL="236598" marR="3258" indent="-228861">
              <a:spcBef>
                <a:spcPts val="48"/>
              </a:spcBef>
            </a:pPr>
            <a:r>
              <a:rPr sz="1400" spc="-10" dirty="0">
                <a:latin typeface="Times New Roman"/>
                <a:cs typeface="Times New Roman"/>
              </a:rPr>
              <a:t>ББК</a:t>
            </a:r>
            <a:r>
              <a:rPr sz="1400" spc="-29" dirty="0">
                <a:latin typeface="Times New Roman"/>
                <a:cs typeface="Times New Roman"/>
              </a:rPr>
              <a:t> </a:t>
            </a:r>
            <a:r>
              <a:rPr sz="1400" spc="-3" dirty="0">
                <a:latin typeface="Times New Roman"/>
                <a:cs typeface="Times New Roman"/>
              </a:rPr>
              <a:t>32.84я73  </a:t>
            </a:r>
            <a:endParaRPr lang="ru-RU" sz="1400" spc="-3" dirty="0">
              <a:latin typeface="Times New Roman"/>
              <a:cs typeface="Times New Roman"/>
            </a:endParaRPr>
          </a:p>
          <a:p>
            <a:pPr marL="236598" marR="3258" indent="-228861">
              <a:spcBef>
                <a:spcPts val="48"/>
              </a:spcBef>
            </a:pPr>
            <a:r>
              <a:rPr lang="ru-RU" sz="1400" spc="-3" dirty="0">
                <a:latin typeface="Times New Roman"/>
                <a:cs typeface="Times New Roman"/>
              </a:rPr>
              <a:t>        </a:t>
            </a:r>
            <a:r>
              <a:rPr sz="1400" spc="-3" dirty="0">
                <a:latin typeface="Times New Roman"/>
                <a:cs typeface="Times New Roman"/>
              </a:rPr>
              <a:t>Д18</a:t>
            </a:r>
            <a:endParaRPr sz="1400" dirty="0">
              <a:latin typeface="Times New Roman"/>
              <a:cs typeface="Times New Roman"/>
            </a:endParaRPr>
          </a:p>
        </p:txBody>
      </p:sp>
      <p:sp>
        <p:nvSpPr>
          <p:cNvPr id="3" name="object 3"/>
          <p:cNvSpPr txBox="1"/>
          <p:nvPr/>
        </p:nvSpPr>
        <p:spPr>
          <a:xfrm>
            <a:off x="2444262" y="329859"/>
            <a:ext cx="9031458" cy="1960041"/>
          </a:xfrm>
          <a:prstGeom prst="rect">
            <a:avLst/>
          </a:prstGeom>
          <a:noFill/>
        </p:spPr>
        <p:txBody>
          <a:bodyPr vert="horz" wrap="square" lIns="0" tIns="8145" rIns="0" bIns="0" rtlCol="0">
            <a:spAutoFit/>
          </a:bodyPr>
          <a:lstStyle/>
          <a:p>
            <a:pPr algn="ctr"/>
            <a:r>
              <a:rPr sz="1400" spc="-3" dirty="0">
                <a:latin typeface="Times New Roman"/>
                <a:cs typeface="Times New Roman"/>
              </a:rPr>
              <a:t>Р е ц е н з е н т </a:t>
            </a:r>
            <a:r>
              <a:rPr sz="1400" spc="-6" dirty="0">
                <a:latin typeface="Times New Roman"/>
                <a:cs typeface="Times New Roman"/>
              </a:rPr>
              <a:t>ы </a:t>
            </a:r>
            <a:r>
              <a:rPr sz="1400" spc="-3" dirty="0">
                <a:latin typeface="Times New Roman"/>
                <a:cs typeface="Times New Roman"/>
              </a:rPr>
              <a:t>:  </a:t>
            </a:r>
            <a:endParaRPr lang="ru-RU" sz="1400" spc="-3" dirty="0">
              <a:latin typeface="Times New Roman"/>
              <a:cs typeface="Times New Roman"/>
            </a:endParaRPr>
          </a:p>
          <a:p>
            <a:pPr algn="ctr"/>
            <a:endParaRPr lang="ru-RU" sz="700" spc="-3" dirty="0">
              <a:latin typeface="Times New Roman"/>
              <a:cs typeface="Times New Roman"/>
            </a:endParaRPr>
          </a:p>
          <a:p>
            <a:pPr algn="ctr"/>
            <a:r>
              <a:rPr sz="1400" spc="-3" dirty="0" err="1">
                <a:latin typeface="Times New Roman"/>
                <a:cs typeface="Times New Roman"/>
              </a:rPr>
              <a:t>Кандидат</a:t>
            </a:r>
            <a:r>
              <a:rPr sz="1400" spc="-3" dirty="0">
                <a:latin typeface="Times New Roman"/>
                <a:cs typeface="Times New Roman"/>
              </a:rPr>
              <a:t> технических</a:t>
            </a:r>
            <a:r>
              <a:rPr sz="1400" spc="-45" dirty="0">
                <a:latin typeface="Times New Roman"/>
                <a:cs typeface="Times New Roman"/>
              </a:rPr>
              <a:t> </a:t>
            </a:r>
            <a:r>
              <a:rPr sz="1400" spc="-6" dirty="0" err="1">
                <a:latin typeface="Times New Roman"/>
                <a:cs typeface="Times New Roman"/>
              </a:rPr>
              <a:t>наук</a:t>
            </a:r>
            <a:r>
              <a:rPr sz="1400" spc="-6" dirty="0">
                <a:latin typeface="Times New Roman"/>
                <a:cs typeface="Times New Roman"/>
              </a:rPr>
              <a:t>,</a:t>
            </a:r>
            <a:r>
              <a:rPr lang="ru-RU" sz="1400" spc="-6" dirty="0">
                <a:latin typeface="Times New Roman"/>
                <a:cs typeface="Times New Roman"/>
              </a:rPr>
              <a:t> </a:t>
            </a:r>
            <a:r>
              <a:rPr lang="ru-RU" sz="1400" spc="-3" dirty="0">
                <a:latin typeface="Times New Roman"/>
                <a:cs typeface="Times New Roman"/>
              </a:rPr>
              <a:t>доцент кафедры теоретической и экспериментальной физики</a:t>
            </a:r>
          </a:p>
          <a:p>
            <a:pPr algn="ctr"/>
            <a:r>
              <a:rPr lang="ru-RU" sz="1400" spc="-6" dirty="0">
                <a:latin typeface="Times New Roman"/>
                <a:cs typeface="Times New Roman"/>
              </a:rPr>
              <a:t>ФГБОУ </a:t>
            </a:r>
            <a:r>
              <a:rPr lang="ru-RU" sz="1400" spc="-13" dirty="0">
                <a:latin typeface="Times New Roman"/>
                <a:cs typeface="Times New Roman"/>
              </a:rPr>
              <a:t>ВО </a:t>
            </a:r>
            <a:r>
              <a:rPr lang="ru-RU" sz="1400" spc="-10" dirty="0">
                <a:latin typeface="Times New Roman"/>
                <a:cs typeface="Times New Roman"/>
              </a:rPr>
              <a:t>«ТГУ </a:t>
            </a:r>
            <a:r>
              <a:rPr lang="ru-RU" sz="1400" spc="-6" dirty="0">
                <a:latin typeface="Times New Roman"/>
                <a:cs typeface="Times New Roman"/>
              </a:rPr>
              <a:t>им. </a:t>
            </a:r>
            <a:r>
              <a:rPr lang="ru-RU" sz="1400" spc="-3" dirty="0">
                <a:latin typeface="Times New Roman"/>
                <a:cs typeface="Times New Roman"/>
              </a:rPr>
              <a:t>Г. </a:t>
            </a:r>
            <a:r>
              <a:rPr lang="ru-RU" sz="1400" spc="-6" dirty="0">
                <a:latin typeface="Times New Roman"/>
                <a:cs typeface="Times New Roman"/>
              </a:rPr>
              <a:t>Р.</a:t>
            </a:r>
            <a:r>
              <a:rPr lang="ru-RU" sz="1400" spc="141" dirty="0">
                <a:latin typeface="Times New Roman"/>
                <a:cs typeface="Times New Roman"/>
              </a:rPr>
              <a:t> </a:t>
            </a:r>
            <a:r>
              <a:rPr lang="ru-RU" sz="1400" spc="-6" dirty="0">
                <a:latin typeface="Times New Roman"/>
                <a:cs typeface="Times New Roman"/>
              </a:rPr>
              <a:t>Державина»</a:t>
            </a:r>
            <a:endParaRPr lang="ru-RU" sz="1400" dirty="0">
              <a:latin typeface="Times New Roman"/>
              <a:cs typeface="Times New Roman"/>
            </a:endParaRPr>
          </a:p>
          <a:p>
            <a:pPr algn="ctr"/>
            <a:r>
              <a:rPr lang="ru-RU" sz="1400" i="1" spc="-10" dirty="0" smtClean="0">
                <a:latin typeface="Times New Roman"/>
                <a:cs typeface="Times New Roman"/>
              </a:rPr>
              <a:t>А. </a:t>
            </a:r>
            <a:r>
              <a:rPr lang="ru-RU" sz="1400" i="1" spc="-10" dirty="0">
                <a:latin typeface="Times New Roman"/>
                <a:cs typeface="Times New Roman"/>
              </a:rPr>
              <a:t>А. </a:t>
            </a:r>
            <a:r>
              <a:rPr lang="ru-RU" sz="1400" i="1" spc="-10" dirty="0" smtClean="0">
                <a:latin typeface="Times New Roman"/>
                <a:cs typeface="Times New Roman"/>
              </a:rPr>
              <a:t>Иванков</a:t>
            </a:r>
            <a:endParaRPr lang="ru-RU" sz="1400" i="1" spc="-10" dirty="0">
              <a:latin typeface="Times New Roman"/>
              <a:cs typeface="Times New Roman"/>
            </a:endParaRPr>
          </a:p>
          <a:p>
            <a:pPr algn="ctr"/>
            <a:endParaRPr lang="ru-RU" sz="700" dirty="0">
              <a:latin typeface="Times New Roman"/>
              <a:cs typeface="Times New Roman"/>
            </a:endParaRPr>
          </a:p>
          <a:p>
            <a:pPr algn="ctr"/>
            <a:r>
              <a:rPr lang="ru-RU" sz="1400" spc="-3" dirty="0">
                <a:latin typeface="Times New Roman"/>
                <a:cs typeface="Times New Roman"/>
              </a:rPr>
              <a:t>Кандидат технических</a:t>
            </a:r>
            <a:r>
              <a:rPr lang="ru-RU" sz="1400" spc="-10" dirty="0">
                <a:latin typeface="Times New Roman"/>
                <a:cs typeface="Times New Roman"/>
              </a:rPr>
              <a:t> </a:t>
            </a:r>
            <a:r>
              <a:rPr lang="ru-RU" sz="1400" spc="-6" dirty="0">
                <a:latin typeface="Times New Roman"/>
                <a:cs typeface="Times New Roman"/>
              </a:rPr>
              <a:t>наук,</a:t>
            </a:r>
            <a:endParaRPr lang="ru-RU" sz="1400" dirty="0">
              <a:latin typeface="Times New Roman"/>
              <a:cs typeface="Times New Roman"/>
            </a:endParaRPr>
          </a:p>
          <a:p>
            <a:pPr marR="3258" algn="ctr"/>
            <a:r>
              <a:rPr lang="ru-RU" sz="1400" spc="-3" dirty="0">
                <a:latin typeface="Times New Roman"/>
                <a:cs typeface="Times New Roman"/>
              </a:rPr>
              <a:t>доцент кафедры </a:t>
            </a:r>
            <a:r>
              <a:rPr lang="ru-RU" sz="1400" spc="-6" dirty="0">
                <a:latin typeface="Times New Roman"/>
                <a:cs typeface="Times New Roman"/>
              </a:rPr>
              <a:t>«Информационные </a:t>
            </a:r>
            <a:r>
              <a:rPr lang="ru-RU" sz="1400" spc="-3" dirty="0">
                <a:latin typeface="Times New Roman"/>
                <a:cs typeface="Times New Roman"/>
              </a:rPr>
              <a:t>системы и защита </a:t>
            </a:r>
            <a:r>
              <a:rPr lang="ru-RU" sz="1400" spc="-6" dirty="0">
                <a:latin typeface="Times New Roman"/>
                <a:cs typeface="Times New Roman"/>
              </a:rPr>
              <a:t>информации»  ФГБОУ </a:t>
            </a:r>
            <a:r>
              <a:rPr lang="ru-RU" sz="1400" spc="-13" dirty="0">
                <a:latin typeface="Times New Roman"/>
                <a:cs typeface="Times New Roman"/>
              </a:rPr>
              <a:t>ВО</a:t>
            </a:r>
            <a:r>
              <a:rPr lang="ru-RU" sz="1400" spc="32" dirty="0">
                <a:latin typeface="Times New Roman"/>
                <a:cs typeface="Times New Roman"/>
              </a:rPr>
              <a:t> </a:t>
            </a:r>
            <a:r>
              <a:rPr lang="ru-RU" sz="1400" spc="-6" dirty="0">
                <a:latin typeface="Times New Roman"/>
                <a:cs typeface="Times New Roman"/>
              </a:rPr>
              <a:t>«ТГТУ»</a:t>
            </a:r>
            <a:endParaRPr lang="ru-RU" sz="1400" dirty="0">
              <a:latin typeface="Times New Roman"/>
              <a:cs typeface="Times New Roman"/>
            </a:endParaRPr>
          </a:p>
          <a:p>
            <a:pPr algn="ctr"/>
            <a:r>
              <a:rPr lang="ru-RU" sz="1400" i="1" spc="-10" dirty="0">
                <a:latin typeface="Times New Roman"/>
                <a:cs typeface="Times New Roman"/>
              </a:rPr>
              <a:t>И. В. </a:t>
            </a:r>
            <a:r>
              <a:rPr lang="ru-RU" sz="1400" i="1" spc="-10" dirty="0" err="1">
                <a:latin typeface="Times New Roman"/>
                <a:cs typeface="Times New Roman"/>
              </a:rPr>
              <a:t>Дидрих</a:t>
            </a:r>
            <a:endParaRPr lang="ru-RU" sz="1400" dirty="0">
              <a:latin typeface="Times New Roman"/>
              <a:cs typeface="Times New Roman"/>
            </a:endParaRPr>
          </a:p>
          <a:p>
            <a:pPr marL="8145" marR="3258" indent="250036">
              <a:spcBef>
                <a:spcPts val="64"/>
              </a:spcBef>
            </a:pPr>
            <a:endParaRPr sz="1400" dirty="0">
              <a:latin typeface="Times New Roman"/>
              <a:cs typeface="Times New Roman"/>
            </a:endParaRPr>
          </a:p>
        </p:txBody>
      </p:sp>
      <p:sp>
        <p:nvSpPr>
          <p:cNvPr id="5" name="object 5"/>
          <p:cNvSpPr txBox="1"/>
          <p:nvPr/>
        </p:nvSpPr>
        <p:spPr>
          <a:xfrm>
            <a:off x="1513994" y="2207752"/>
            <a:ext cx="9766679" cy="1084620"/>
          </a:xfrm>
          <a:prstGeom prst="rect">
            <a:avLst/>
          </a:prstGeom>
        </p:spPr>
        <p:txBody>
          <a:bodyPr vert="horz" wrap="square" lIns="0" tIns="7330" rIns="0" bIns="0" rtlCol="0">
            <a:spAutoFit/>
          </a:bodyPr>
          <a:lstStyle/>
          <a:p>
            <a:pPr marL="197504">
              <a:spcBef>
                <a:spcPts val="58"/>
              </a:spcBef>
            </a:pPr>
            <a:r>
              <a:rPr lang="ru-RU" sz="1400" b="1" spc="-3" dirty="0">
                <a:latin typeface="Times New Roman"/>
                <a:cs typeface="Times New Roman"/>
              </a:rPr>
              <a:t>    </a:t>
            </a:r>
            <a:r>
              <a:rPr sz="1400" b="1" spc="-3" dirty="0" err="1">
                <a:latin typeface="Times New Roman"/>
                <a:cs typeface="Times New Roman"/>
              </a:rPr>
              <a:t>Данилов</a:t>
            </a:r>
            <a:r>
              <a:rPr sz="1400" b="1" spc="-3" dirty="0">
                <a:latin typeface="Times New Roman"/>
                <a:cs typeface="Times New Roman"/>
              </a:rPr>
              <a:t>, </a:t>
            </a:r>
            <a:r>
              <a:rPr sz="1400" b="1" spc="-6" dirty="0">
                <a:latin typeface="Times New Roman"/>
                <a:cs typeface="Times New Roman"/>
              </a:rPr>
              <a:t>С.</a:t>
            </a:r>
            <a:r>
              <a:rPr sz="1400" b="1" spc="26" dirty="0">
                <a:latin typeface="Times New Roman"/>
                <a:cs typeface="Times New Roman"/>
              </a:rPr>
              <a:t> </a:t>
            </a:r>
            <a:r>
              <a:rPr sz="1400" b="1" spc="-3" dirty="0">
                <a:latin typeface="Times New Roman"/>
                <a:cs typeface="Times New Roman"/>
              </a:rPr>
              <a:t>Н.</a:t>
            </a:r>
            <a:endParaRPr sz="1400" dirty="0">
              <a:latin typeface="Times New Roman"/>
              <a:cs typeface="Times New Roman"/>
            </a:endParaRPr>
          </a:p>
          <a:p>
            <a:pPr marL="197504" algn="just"/>
            <a:r>
              <a:rPr lang="ru-RU" sz="1400" dirty="0" smtClean="0">
                <a:latin typeface="Times New Roman" panose="02020603050405020304" pitchFamily="18" charset="0"/>
                <a:cs typeface="Times New Roman" panose="02020603050405020304" pitchFamily="18" charset="0"/>
              </a:rPr>
              <a:t>    </a:t>
            </a:r>
            <a:r>
              <a:rPr lang="ru-RU" sz="1400" spc="-3" dirty="0" smtClean="0">
                <a:latin typeface="Times New Roman" panose="02020603050405020304" pitchFamily="18" charset="0"/>
                <a:cs typeface="Times New Roman" panose="02020603050405020304" pitchFamily="18" charset="0"/>
              </a:rPr>
              <a:t>Введение в технику приема и передачи радиосигналов </a:t>
            </a:r>
            <a:r>
              <a:rPr lang="en-US" sz="1400" dirty="0" smtClean="0">
                <a:latin typeface="Times New Roman" panose="02020603050405020304" pitchFamily="18" charset="0"/>
                <a:cs typeface="Times New Roman" panose="02020603050405020304" pitchFamily="18" charset="0"/>
              </a:rPr>
              <a:t>[</a:t>
            </a:r>
            <a:r>
              <a:rPr lang="ru-RU" sz="1400" dirty="0" smtClean="0">
                <a:latin typeface="Times New Roman" panose="02020603050405020304" pitchFamily="18" charset="0"/>
                <a:cs typeface="Times New Roman" panose="02020603050405020304" pitchFamily="18" charset="0"/>
              </a:rPr>
              <a:t>Электронный ресурс, мультимедиа</a:t>
            </a:r>
            <a:r>
              <a:rPr lang="en-US" sz="1400" dirty="0" smtClean="0">
                <a:latin typeface="Times New Roman" panose="02020603050405020304" pitchFamily="18" charset="0"/>
                <a:cs typeface="Times New Roman" panose="02020603050405020304" pitchFamily="18" charset="0"/>
              </a:rPr>
              <a:t>]</a:t>
            </a:r>
            <a:r>
              <a:rPr lang="ru-RU" sz="1400" dirty="0" smtClean="0">
                <a:latin typeface="Times New Roman" panose="02020603050405020304" pitchFamily="18" charset="0"/>
                <a:cs typeface="Times New Roman" panose="02020603050405020304" pitchFamily="18" charset="0"/>
              </a:rPr>
              <a:t> : учебное  пособие : в 2-х ч. </a:t>
            </a:r>
            <a:r>
              <a:rPr sz="1400" spc="-3" dirty="0" smtClean="0">
                <a:latin typeface="Times New Roman" panose="02020603050405020304" pitchFamily="18" charset="0"/>
                <a:cs typeface="Times New Roman" panose="02020603050405020304" pitchFamily="18" charset="0"/>
              </a:rPr>
              <a:t>/</a:t>
            </a:r>
            <a:r>
              <a:rPr sz="1400" spc="22" dirty="0" smtClean="0">
                <a:latin typeface="Times New Roman" panose="02020603050405020304" pitchFamily="18" charset="0"/>
                <a:cs typeface="Times New Roman" panose="02020603050405020304" pitchFamily="18" charset="0"/>
              </a:rPr>
              <a:t> </a:t>
            </a:r>
            <a:r>
              <a:rPr lang="ru-RU" sz="1400" spc="22" dirty="0" smtClean="0">
                <a:latin typeface="Times New Roman" panose="02020603050405020304" pitchFamily="18" charset="0"/>
                <a:cs typeface="Times New Roman" panose="02020603050405020304" pitchFamily="18" charset="0"/>
              </a:rPr>
              <a:t/>
            </a:r>
            <a:br>
              <a:rPr lang="ru-RU" sz="1400" spc="22" dirty="0" smtClean="0">
                <a:latin typeface="Times New Roman" panose="02020603050405020304" pitchFamily="18" charset="0"/>
                <a:cs typeface="Times New Roman" panose="02020603050405020304" pitchFamily="18" charset="0"/>
              </a:rPr>
            </a:br>
            <a:r>
              <a:rPr sz="1400" spc="-10" dirty="0" smtClean="0">
                <a:latin typeface="Times New Roman" panose="02020603050405020304" pitchFamily="18" charset="0"/>
                <a:cs typeface="Times New Roman" panose="02020603050405020304" pitchFamily="18" charset="0"/>
              </a:rPr>
              <a:t>С.</a:t>
            </a:r>
            <a:r>
              <a:rPr sz="1400" spc="45" dirty="0" smtClean="0">
                <a:latin typeface="Times New Roman" panose="02020603050405020304" pitchFamily="18" charset="0"/>
                <a:cs typeface="Times New Roman" panose="02020603050405020304" pitchFamily="18" charset="0"/>
              </a:rPr>
              <a:t> </a:t>
            </a:r>
            <a:r>
              <a:rPr sz="1400" spc="-19" dirty="0" smtClean="0">
                <a:latin typeface="Times New Roman" panose="02020603050405020304" pitchFamily="18" charset="0"/>
                <a:cs typeface="Times New Roman" panose="02020603050405020304" pitchFamily="18" charset="0"/>
              </a:rPr>
              <a:t>Н.</a:t>
            </a:r>
            <a:r>
              <a:rPr sz="1400" spc="45" dirty="0" smtClean="0">
                <a:latin typeface="Times New Roman" panose="02020603050405020304" pitchFamily="18" charset="0"/>
                <a:cs typeface="Times New Roman" panose="02020603050405020304" pitchFamily="18" charset="0"/>
              </a:rPr>
              <a:t> </a:t>
            </a:r>
            <a:r>
              <a:rPr sz="1400" spc="-13" dirty="0" err="1" smtClean="0">
                <a:latin typeface="Times New Roman" panose="02020603050405020304" pitchFamily="18" charset="0"/>
                <a:cs typeface="Times New Roman" panose="02020603050405020304" pitchFamily="18" charset="0"/>
              </a:rPr>
              <a:t>Данилов</a:t>
            </a:r>
            <a:r>
              <a:rPr sz="1400" spc="-13" dirty="0" smtClean="0">
                <a:latin typeface="Times New Roman" panose="02020603050405020304" pitchFamily="18" charset="0"/>
                <a:cs typeface="Times New Roman" panose="02020603050405020304" pitchFamily="18" charset="0"/>
              </a:rPr>
              <a:t>.</a:t>
            </a:r>
            <a:r>
              <a:rPr sz="1400" spc="32" dirty="0" smtClean="0">
                <a:latin typeface="Times New Roman" panose="02020603050405020304" pitchFamily="18" charset="0"/>
                <a:cs typeface="Times New Roman" panose="02020603050405020304" pitchFamily="18" charset="0"/>
              </a:rPr>
              <a:t> </a:t>
            </a:r>
            <a:r>
              <a:rPr sz="1400" spc="-3" dirty="0" smtClean="0">
                <a:latin typeface="Times New Roman" panose="02020603050405020304" pitchFamily="18" charset="0"/>
                <a:cs typeface="Times New Roman" panose="02020603050405020304" pitchFamily="18" charset="0"/>
              </a:rPr>
              <a:t>–</a:t>
            </a:r>
            <a:r>
              <a:rPr sz="1400" spc="38" dirty="0" smtClean="0">
                <a:latin typeface="Times New Roman" panose="02020603050405020304" pitchFamily="18" charset="0"/>
                <a:cs typeface="Times New Roman" panose="02020603050405020304" pitchFamily="18" charset="0"/>
              </a:rPr>
              <a:t> </a:t>
            </a:r>
            <a:r>
              <a:rPr sz="1400" spc="-13" dirty="0" err="1" smtClean="0">
                <a:latin typeface="Times New Roman" panose="02020603050405020304" pitchFamily="18" charset="0"/>
                <a:cs typeface="Times New Roman" panose="02020603050405020304" pitchFamily="18" charset="0"/>
              </a:rPr>
              <a:t>Тамбов</a:t>
            </a:r>
            <a:r>
              <a:rPr sz="1400" spc="48" dirty="0" smtClean="0">
                <a:latin typeface="Times New Roman" panose="02020603050405020304" pitchFamily="18" charset="0"/>
                <a:cs typeface="Times New Roman" panose="02020603050405020304" pitchFamily="18" charset="0"/>
              </a:rPr>
              <a:t> </a:t>
            </a:r>
            <a:r>
              <a:rPr sz="1400" spc="-3" dirty="0" smtClean="0">
                <a:latin typeface="Times New Roman" panose="02020603050405020304" pitchFamily="18" charset="0"/>
                <a:cs typeface="Times New Roman" panose="02020603050405020304" pitchFamily="18" charset="0"/>
              </a:rPr>
              <a:t>:</a:t>
            </a:r>
            <a:r>
              <a:rPr lang="ru-RU" sz="1400" spc="-3" dirty="0" smtClean="0">
                <a:latin typeface="Times New Roman" panose="02020603050405020304" pitchFamily="18" charset="0"/>
                <a:cs typeface="Times New Roman" panose="02020603050405020304" pitchFamily="18" charset="0"/>
              </a:rPr>
              <a:t> </a:t>
            </a:r>
            <a:r>
              <a:rPr sz="1400" spc="-10" dirty="0" err="1" smtClean="0">
                <a:latin typeface="Times New Roman" panose="02020603050405020304" pitchFamily="18" charset="0"/>
                <a:cs typeface="Times New Roman" panose="02020603050405020304" pitchFamily="18" charset="0"/>
              </a:rPr>
              <a:t>Издательский</a:t>
            </a:r>
            <a:r>
              <a:rPr sz="1400" spc="-10" dirty="0" smtClean="0">
                <a:latin typeface="Times New Roman" panose="02020603050405020304" pitchFamily="18" charset="0"/>
                <a:cs typeface="Times New Roman" panose="02020603050405020304" pitchFamily="18" charset="0"/>
              </a:rPr>
              <a:t> </a:t>
            </a:r>
            <a:r>
              <a:rPr sz="1400" spc="-10" dirty="0" err="1" smtClean="0">
                <a:latin typeface="Times New Roman" panose="02020603050405020304" pitchFamily="18" charset="0"/>
                <a:cs typeface="Times New Roman" panose="02020603050405020304" pitchFamily="18" charset="0"/>
              </a:rPr>
              <a:t>центр</a:t>
            </a:r>
            <a:r>
              <a:rPr sz="1400" spc="-10" dirty="0" smtClean="0">
                <a:latin typeface="Times New Roman" panose="02020603050405020304" pitchFamily="18" charset="0"/>
                <a:cs typeface="Times New Roman" panose="02020603050405020304" pitchFamily="18" charset="0"/>
              </a:rPr>
              <a:t> </a:t>
            </a:r>
            <a:r>
              <a:rPr sz="1400" spc="-10" dirty="0" err="1" smtClean="0">
                <a:latin typeface="Times New Roman" panose="02020603050405020304" pitchFamily="18" charset="0"/>
                <a:cs typeface="Times New Roman" panose="02020603050405020304" pitchFamily="18" charset="0"/>
              </a:rPr>
              <a:t>ФГБОУ</a:t>
            </a:r>
            <a:r>
              <a:rPr sz="1400" spc="-10" dirty="0" smtClean="0">
                <a:latin typeface="Times New Roman" panose="02020603050405020304" pitchFamily="18" charset="0"/>
                <a:cs typeface="Times New Roman" panose="02020603050405020304" pitchFamily="18" charset="0"/>
              </a:rPr>
              <a:t> </a:t>
            </a:r>
            <a:r>
              <a:rPr sz="1400" spc="-13" dirty="0" err="1" smtClean="0">
                <a:latin typeface="Times New Roman" panose="02020603050405020304" pitchFamily="18" charset="0"/>
                <a:cs typeface="Times New Roman" panose="02020603050405020304" pitchFamily="18" charset="0"/>
              </a:rPr>
              <a:t>ВО</a:t>
            </a:r>
            <a:r>
              <a:rPr sz="1400" spc="-13" dirty="0" smtClean="0">
                <a:latin typeface="Times New Roman" panose="02020603050405020304" pitchFamily="18" charset="0"/>
                <a:cs typeface="Times New Roman" panose="02020603050405020304" pitchFamily="18" charset="0"/>
              </a:rPr>
              <a:t> «</a:t>
            </a:r>
            <a:r>
              <a:rPr sz="1400" spc="-13" dirty="0" err="1" smtClean="0">
                <a:latin typeface="Times New Roman" panose="02020603050405020304" pitchFamily="18" charset="0"/>
                <a:cs typeface="Times New Roman" panose="02020603050405020304" pitchFamily="18" charset="0"/>
              </a:rPr>
              <a:t>ТГТУ</a:t>
            </a:r>
            <a:r>
              <a:rPr sz="1400" spc="-13" dirty="0" smtClean="0">
                <a:latin typeface="Times New Roman" panose="02020603050405020304" pitchFamily="18" charset="0"/>
                <a:cs typeface="Times New Roman" panose="02020603050405020304" pitchFamily="18" charset="0"/>
              </a:rPr>
              <a:t>»</a:t>
            </a:r>
            <a:r>
              <a:rPr lang="ru-RU" sz="1400" spc="-13" dirty="0" smtClean="0">
                <a:latin typeface="Times New Roman" panose="02020603050405020304" pitchFamily="18" charset="0"/>
                <a:cs typeface="Times New Roman" panose="02020603050405020304" pitchFamily="18" charset="0"/>
              </a:rPr>
              <a:t>.</a:t>
            </a:r>
            <a:r>
              <a:rPr sz="1400" spc="-13" dirty="0" smtClean="0">
                <a:latin typeface="Times New Roman" panose="02020603050405020304" pitchFamily="18" charset="0"/>
                <a:cs typeface="Times New Roman" panose="02020603050405020304" pitchFamily="18" charset="0"/>
              </a:rPr>
              <a:t> </a:t>
            </a:r>
            <a:endParaRPr lang="ru-RU" sz="1400" spc="-10" dirty="0" smtClean="0">
              <a:latin typeface="Times New Roman" panose="02020603050405020304" pitchFamily="18" charset="0"/>
              <a:cs typeface="Times New Roman" panose="02020603050405020304" pitchFamily="18" charset="0"/>
            </a:endParaRPr>
          </a:p>
          <a:p>
            <a:pPr marL="197504" algn="just"/>
            <a:r>
              <a:rPr lang="en-US" sz="1400" spc="-3" dirty="0" smtClean="0">
                <a:latin typeface="Times New Roman" panose="02020603050405020304" pitchFamily="18" charset="0"/>
                <a:cs typeface="Times New Roman" panose="02020603050405020304" pitchFamily="18" charset="0"/>
              </a:rPr>
              <a:t>ISBN</a:t>
            </a:r>
            <a:r>
              <a:rPr lang="en-US" sz="1400" spc="3" dirty="0" smtClean="0">
                <a:latin typeface="Times New Roman" panose="02020603050405020304" pitchFamily="18" charset="0"/>
                <a:cs typeface="Times New Roman" panose="02020603050405020304" pitchFamily="18" charset="0"/>
              </a:rPr>
              <a:t> </a:t>
            </a:r>
            <a:r>
              <a:rPr lang="en-US" sz="1400" spc="-3" dirty="0" smtClean="0">
                <a:latin typeface="Times New Roman" panose="02020603050405020304" pitchFamily="18" charset="0"/>
                <a:cs typeface="Times New Roman" panose="02020603050405020304" pitchFamily="18" charset="0"/>
              </a:rPr>
              <a:t>978-5-8265-2</a:t>
            </a:r>
            <a:r>
              <a:rPr lang="ru-RU" sz="1400" spc="-3" dirty="0" smtClean="0">
                <a:latin typeface="Times New Roman" panose="02020603050405020304" pitchFamily="18" charset="0"/>
                <a:cs typeface="Times New Roman" panose="02020603050405020304" pitchFamily="18" charset="0"/>
              </a:rPr>
              <a:t>990-4</a:t>
            </a:r>
            <a:endParaRPr lang="en-US" sz="1400" dirty="0" smtClean="0">
              <a:latin typeface="Times New Roman" panose="02020603050405020304" pitchFamily="18" charset="0"/>
              <a:cs typeface="Times New Roman" panose="02020603050405020304" pitchFamily="18" charset="0"/>
            </a:endParaRPr>
          </a:p>
          <a:p>
            <a:pPr marL="197504" algn="just"/>
            <a:endParaRPr sz="1400" dirty="0">
              <a:latin typeface="Times New Roman"/>
              <a:cs typeface="Times New Roman"/>
            </a:endParaRPr>
          </a:p>
        </p:txBody>
      </p:sp>
      <p:sp>
        <p:nvSpPr>
          <p:cNvPr id="6" name="object 6"/>
          <p:cNvSpPr txBox="1"/>
          <p:nvPr/>
        </p:nvSpPr>
        <p:spPr>
          <a:xfrm>
            <a:off x="1035113" y="2413106"/>
            <a:ext cx="390095" cy="222845"/>
          </a:xfrm>
          <a:prstGeom prst="rect">
            <a:avLst/>
          </a:prstGeom>
        </p:spPr>
        <p:txBody>
          <a:bodyPr vert="horz" wrap="square" lIns="0" tIns="7330" rIns="0" bIns="0" rtlCol="0">
            <a:spAutoFit/>
          </a:bodyPr>
          <a:lstStyle/>
          <a:p>
            <a:pPr marL="8145">
              <a:spcBef>
                <a:spcPts val="58"/>
              </a:spcBef>
            </a:pPr>
            <a:r>
              <a:rPr sz="1400" dirty="0">
                <a:latin typeface="Times New Roman"/>
                <a:cs typeface="Times New Roman"/>
              </a:rPr>
              <a:t>Д</a:t>
            </a:r>
            <a:r>
              <a:rPr sz="1400" spc="-3" dirty="0">
                <a:latin typeface="Times New Roman"/>
                <a:cs typeface="Times New Roman"/>
              </a:rPr>
              <a:t>18</a:t>
            </a:r>
            <a:endParaRPr sz="1400" dirty="0">
              <a:latin typeface="Times New Roman"/>
              <a:cs typeface="Times New Roman"/>
            </a:endParaRPr>
          </a:p>
        </p:txBody>
      </p:sp>
      <p:sp>
        <p:nvSpPr>
          <p:cNvPr id="7" name="object 7"/>
          <p:cNvSpPr txBox="1"/>
          <p:nvPr/>
        </p:nvSpPr>
        <p:spPr>
          <a:xfrm>
            <a:off x="1670538" y="3076712"/>
            <a:ext cx="9610135" cy="2693791"/>
          </a:xfrm>
          <a:prstGeom prst="rect">
            <a:avLst/>
          </a:prstGeom>
        </p:spPr>
        <p:txBody>
          <a:bodyPr vert="horz" wrap="square" lIns="0" tIns="13439" rIns="0" bIns="0" rtlCol="0">
            <a:spAutoFit/>
          </a:bodyPr>
          <a:lstStyle/>
          <a:p>
            <a:pPr marL="84296" marR="3665" indent="173885" algn="just">
              <a:spcBef>
                <a:spcPts val="106"/>
              </a:spcBef>
            </a:pPr>
            <a:r>
              <a:rPr lang="ru-RU" sz="1400" spc="-3" dirty="0" smtClean="0">
                <a:latin typeface="Times New Roman" panose="02020603050405020304" pitchFamily="18" charset="0"/>
                <a:cs typeface="Times New Roman" panose="02020603050405020304" pitchFamily="18" charset="0"/>
              </a:rPr>
              <a:t>Ч. 1.</a:t>
            </a:r>
            <a:r>
              <a:rPr lang="ru-RU" sz="1400" spc="32" dirty="0">
                <a:latin typeface="Times New Roman" panose="02020603050405020304" pitchFamily="18" charset="0"/>
                <a:cs typeface="Times New Roman" panose="02020603050405020304" pitchFamily="18" charset="0"/>
              </a:rPr>
              <a:t> </a:t>
            </a:r>
            <a:r>
              <a:rPr lang="ru-RU" sz="1400" spc="-3" dirty="0">
                <a:latin typeface="Times New Roman" panose="02020603050405020304" pitchFamily="18" charset="0"/>
                <a:cs typeface="Times New Roman" panose="02020603050405020304" pitchFamily="18" charset="0"/>
              </a:rPr>
              <a:t>–</a:t>
            </a:r>
            <a:r>
              <a:rPr lang="ru-RU" sz="1400" spc="38" dirty="0">
                <a:latin typeface="Times New Roman" panose="02020603050405020304" pitchFamily="18" charset="0"/>
                <a:cs typeface="Times New Roman" panose="02020603050405020304" pitchFamily="18" charset="0"/>
              </a:rPr>
              <a:t> </a:t>
            </a:r>
            <a:r>
              <a:rPr lang="ru-RU" sz="1400" spc="-3" dirty="0" smtClean="0">
                <a:latin typeface="Times New Roman" panose="02020603050405020304" pitchFamily="18" charset="0"/>
                <a:cs typeface="Times New Roman" panose="02020603050405020304" pitchFamily="18" charset="0"/>
              </a:rPr>
              <a:t>2026.</a:t>
            </a:r>
            <a:r>
              <a:rPr lang="ru-RU" sz="1400" spc="32" dirty="0">
                <a:latin typeface="Times New Roman" panose="02020603050405020304" pitchFamily="18" charset="0"/>
                <a:cs typeface="Times New Roman" panose="02020603050405020304" pitchFamily="18" charset="0"/>
              </a:rPr>
              <a:t> </a:t>
            </a:r>
            <a:r>
              <a:rPr lang="ru-RU" sz="1400" spc="-3" dirty="0">
                <a:latin typeface="Times New Roman" panose="02020603050405020304" pitchFamily="18" charset="0"/>
                <a:cs typeface="Times New Roman" panose="02020603050405020304" pitchFamily="18" charset="0"/>
              </a:rPr>
              <a:t>–</a:t>
            </a:r>
            <a:r>
              <a:rPr lang="ru-RU" sz="1400" spc="38" dirty="0">
                <a:latin typeface="Times New Roman" panose="02020603050405020304" pitchFamily="18" charset="0"/>
                <a:cs typeface="Times New Roman" panose="02020603050405020304" pitchFamily="18" charset="0"/>
              </a:rPr>
              <a:t> </a:t>
            </a:r>
            <a:r>
              <a:rPr lang="ru-RU" sz="1400" spc="-3" dirty="0" smtClean="0">
                <a:latin typeface="Times New Roman" panose="02020603050405020304" pitchFamily="18" charset="0"/>
                <a:cs typeface="Times New Roman" panose="02020603050405020304" pitchFamily="18" charset="0"/>
              </a:rPr>
              <a:t>1 </a:t>
            </a:r>
            <a:r>
              <a:rPr lang="ru-RU" sz="1400" spc="-10" dirty="0">
                <a:latin typeface="Times New Roman" panose="02020603050405020304" pitchFamily="18" charset="0"/>
                <a:cs typeface="Times New Roman" panose="02020603050405020304" pitchFamily="18" charset="0"/>
              </a:rPr>
              <a:t>электрон. опт. </a:t>
            </a:r>
            <a:r>
              <a:rPr lang="ru-RU" sz="1400" spc="-6" dirty="0">
                <a:latin typeface="Times New Roman" panose="02020603050405020304" pitchFamily="18" charset="0"/>
                <a:cs typeface="Times New Roman" panose="02020603050405020304" pitchFamily="18" charset="0"/>
              </a:rPr>
              <a:t>диск  </a:t>
            </a:r>
            <a:r>
              <a:rPr lang="ru-RU" sz="1400" spc="-10" dirty="0">
                <a:latin typeface="Times New Roman" panose="02020603050405020304" pitchFamily="18" charset="0"/>
                <a:cs typeface="Times New Roman" panose="02020603050405020304" pitchFamily="18" charset="0"/>
              </a:rPr>
              <a:t>(</a:t>
            </a:r>
            <a:r>
              <a:rPr lang="ru-RU" sz="1400" spc="-10" dirty="0" err="1">
                <a:latin typeface="Times New Roman" panose="02020603050405020304" pitchFamily="18" charset="0"/>
                <a:cs typeface="Times New Roman" panose="02020603050405020304" pitchFamily="18" charset="0"/>
              </a:rPr>
              <a:t>CD-ROM</a:t>
            </a:r>
            <a:r>
              <a:rPr lang="ru-RU" sz="1400" spc="-10" dirty="0">
                <a:latin typeface="Times New Roman" panose="02020603050405020304" pitchFamily="18" charset="0"/>
                <a:cs typeface="Times New Roman" panose="02020603050405020304" pitchFamily="18" charset="0"/>
              </a:rPr>
              <a:t>).</a:t>
            </a:r>
            <a:r>
              <a:rPr lang="ru-RU" sz="1400" spc="45" dirty="0">
                <a:latin typeface="Times New Roman" panose="02020603050405020304" pitchFamily="18" charset="0"/>
                <a:cs typeface="Times New Roman" panose="02020603050405020304" pitchFamily="18" charset="0"/>
              </a:rPr>
              <a:t> </a:t>
            </a:r>
            <a:r>
              <a:rPr lang="ru-RU" sz="1400" spc="-3" dirty="0">
                <a:latin typeface="Times New Roman" panose="02020603050405020304" pitchFamily="18" charset="0"/>
                <a:cs typeface="Times New Roman" panose="02020603050405020304" pitchFamily="18" charset="0"/>
              </a:rPr>
              <a:t>–</a:t>
            </a:r>
            <a:r>
              <a:rPr lang="ru-RU" sz="1400" spc="55" dirty="0">
                <a:latin typeface="Times New Roman" panose="02020603050405020304" pitchFamily="18" charset="0"/>
                <a:cs typeface="Times New Roman" panose="02020603050405020304" pitchFamily="18" charset="0"/>
              </a:rPr>
              <a:t> </a:t>
            </a:r>
            <a:r>
              <a:rPr lang="ru-RU" sz="1400" spc="-10" dirty="0">
                <a:latin typeface="Times New Roman" panose="02020603050405020304" pitchFamily="18" charset="0"/>
                <a:cs typeface="Times New Roman" panose="02020603050405020304" pitchFamily="18" charset="0"/>
              </a:rPr>
              <a:t>Системные</a:t>
            </a:r>
            <a:r>
              <a:rPr lang="ru-RU" sz="1400" spc="55" dirty="0">
                <a:latin typeface="Times New Roman" panose="02020603050405020304" pitchFamily="18" charset="0"/>
                <a:cs typeface="Times New Roman" panose="02020603050405020304" pitchFamily="18" charset="0"/>
              </a:rPr>
              <a:t> </a:t>
            </a:r>
            <a:r>
              <a:rPr lang="ru-RU" sz="1400" spc="-10" dirty="0">
                <a:latin typeface="Times New Roman" panose="02020603050405020304" pitchFamily="18" charset="0"/>
                <a:cs typeface="Times New Roman" panose="02020603050405020304" pitchFamily="18" charset="0"/>
              </a:rPr>
              <a:t>требования</a:t>
            </a:r>
            <a:r>
              <a:rPr lang="ru-RU" sz="1400" dirty="0">
                <a:latin typeface="Times New Roman" panose="02020603050405020304" pitchFamily="18" charset="0"/>
                <a:cs typeface="Times New Roman" panose="02020603050405020304" pitchFamily="18" charset="0"/>
              </a:rPr>
              <a:t> </a:t>
            </a:r>
            <a:r>
              <a:rPr lang="ru-RU" sz="1400" spc="-3" dirty="0">
                <a:latin typeface="Times New Roman" panose="02020603050405020304" pitchFamily="18" charset="0"/>
                <a:cs typeface="Times New Roman" panose="02020603050405020304" pitchFamily="18" charset="0"/>
              </a:rPr>
              <a:t>:</a:t>
            </a:r>
            <a:r>
              <a:rPr lang="ru-RU" sz="1400" spc="35" dirty="0">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ПК не ниже класса </a:t>
            </a:r>
            <a:r>
              <a:rPr lang="ru-RU" sz="1400" dirty="0" err="1">
                <a:latin typeface="Times New Roman" panose="02020603050405020304" pitchFamily="18" charset="0"/>
                <a:cs typeface="Times New Roman" panose="02020603050405020304" pitchFamily="18" charset="0"/>
              </a:rPr>
              <a:t>Pentium</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IV</a:t>
            </a:r>
            <a:r>
              <a:rPr lang="ru-RU" sz="1400" dirty="0">
                <a:latin typeface="Times New Roman" panose="02020603050405020304" pitchFamily="18" charset="0"/>
                <a:cs typeface="Times New Roman" panose="02020603050405020304" pitchFamily="18" charset="0"/>
              </a:rPr>
              <a:t> ; </a:t>
            </a:r>
            <a:r>
              <a:rPr lang="ru-RU" sz="1400" dirty="0" err="1">
                <a:latin typeface="Times New Roman" panose="02020603050405020304" pitchFamily="18" charset="0"/>
                <a:cs typeface="Times New Roman" panose="02020603050405020304" pitchFamily="18" charset="0"/>
              </a:rPr>
              <a:t>RAM</a:t>
            </a:r>
            <a:r>
              <a:rPr lang="ru-RU" sz="1400" dirty="0">
                <a:latin typeface="Times New Roman" panose="02020603050405020304" pitchFamily="18" charset="0"/>
                <a:cs typeface="Times New Roman" panose="02020603050405020304" pitchFamily="18" charset="0"/>
              </a:rPr>
              <a:t> 512 </a:t>
            </a:r>
            <a:r>
              <a:rPr lang="ru-RU" sz="1400" dirty="0" err="1">
                <a:latin typeface="Times New Roman" panose="02020603050405020304" pitchFamily="18" charset="0"/>
                <a:cs typeface="Times New Roman" panose="02020603050405020304" pitchFamily="18" charset="0"/>
              </a:rPr>
              <a:t>Mb</a:t>
            </a:r>
            <a:r>
              <a:rPr lang="ru-RU" sz="1400" dirty="0">
                <a:latin typeface="Times New Roman" panose="02020603050405020304" pitchFamily="18" charset="0"/>
                <a:cs typeface="Times New Roman" panose="02020603050405020304" pitchFamily="18" charset="0"/>
              </a:rPr>
              <a:t> ; необходимое место на </a:t>
            </a:r>
            <a:r>
              <a:rPr lang="ru-RU" sz="1400" dirty="0" err="1">
                <a:latin typeface="Times New Roman" panose="02020603050405020304" pitchFamily="18" charset="0"/>
                <a:cs typeface="Times New Roman" panose="02020603050405020304" pitchFamily="18" charset="0"/>
              </a:rPr>
              <a:t>HDD</a:t>
            </a:r>
            <a:r>
              <a:rPr lang="ru-RU" sz="1400" dirty="0">
                <a:latin typeface="Times New Roman" panose="02020603050405020304" pitchFamily="18" charset="0"/>
                <a:cs typeface="Times New Roman" panose="02020603050405020304" pitchFamily="18" charset="0"/>
              </a:rPr>
              <a:t> 00,0 </a:t>
            </a:r>
            <a:r>
              <a:rPr lang="ru-RU" sz="1400" dirty="0" err="1">
                <a:latin typeface="Times New Roman" panose="02020603050405020304" pitchFamily="18" charset="0"/>
                <a:cs typeface="Times New Roman" panose="02020603050405020304" pitchFamily="18" charset="0"/>
              </a:rPr>
              <a:t>Mb</a:t>
            </a:r>
            <a:r>
              <a:rPr lang="ru-RU" sz="1400" dirty="0">
                <a:latin typeface="Times New Roman" panose="02020603050405020304" pitchFamily="18" charset="0"/>
                <a:cs typeface="Times New Roman" panose="02020603050405020304" pitchFamily="18" charset="0"/>
              </a:rPr>
              <a:t> ; </a:t>
            </a:r>
            <a:r>
              <a:rPr lang="ru-RU" sz="1400" dirty="0" err="1">
                <a:latin typeface="Times New Roman" panose="02020603050405020304" pitchFamily="18" charset="0"/>
                <a:cs typeface="Times New Roman" panose="02020603050405020304" pitchFamily="18" charset="0"/>
              </a:rPr>
              <a:t>Windows</a:t>
            </a:r>
            <a:r>
              <a:rPr lang="ru-RU" sz="1400" dirty="0">
                <a:latin typeface="Times New Roman" panose="02020603050405020304" pitchFamily="18" charset="0"/>
                <a:cs typeface="Times New Roman" panose="02020603050405020304" pitchFamily="18" charset="0"/>
              </a:rPr>
              <a:t> 7/8/10/11 ; дисковод </a:t>
            </a:r>
            <a:r>
              <a:rPr lang="ru-RU" sz="1400" dirty="0" err="1">
                <a:latin typeface="Times New Roman" panose="02020603050405020304" pitchFamily="18" charset="0"/>
                <a:cs typeface="Times New Roman" panose="02020603050405020304" pitchFamily="18" charset="0"/>
              </a:rPr>
              <a:t>CD-ROM</a:t>
            </a:r>
            <a:r>
              <a:rPr lang="ru-RU" sz="1400" dirty="0">
                <a:latin typeface="Times New Roman" panose="02020603050405020304" pitchFamily="18" charset="0"/>
                <a:cs typeface="Times New Roman" panose="02020603050405020304" pitchFamily="18" charset="0"/>
              </a:rPr>
              <a:t> ; мышь. – </a:t>
            </a:r>
            <a:r>
              <a:rPr lang="ru-RU" sz="1400" dirty="0" err="1">
                <a:latin typeface="Times New Roman" panose="02020603050405020304" pitchFamily="18" charset="0"/>
                <a:cs typeface="Times New Roman" panose="02020603050405020304" pitchFamily="18" charset="0"/>
              </a:rPr>
              <a:t>Загл</a:t>
            </a:r>
            <a:r>
              <a:rPr lang="ru-RU" sz="1400" dirty="0">
                <a:latin typeface="Times New Roman" panose="02020603050405020304" pitchFamily="18" charset="0"/>
                <a:cs typeface="Times New Roman" panose="02020603050405020304" pitchFamily="18" charset="0"/>
              </a:rPr>
              <a:t>. с экрана</a:t>
            </a:r>
            <a:r>
              <a:rPr lang="ru-RU" sz="1400" dirty="0" smtClean="0">
                <a:latin typeface="Times New Roman" panose="02020603050405020304" pitchFamily="18" charset="0"/>
                <a:cs typeface="Times New Roman" panose="02020603050405020304" pitchFamily="18" charset="0"/>
              </a:rPr>
              <a:t>.</a:t>
            </a:r>
          </a:p>
          <a:p>
            <a:pPr marL="84296" marR="3665" algn="just">
              <a:spcBef>
                <a:spcPts val="106"/>
              </a:spcBef>
            </a:pPr>
            <a:r>
              <a:rPr lang="en-US" sz="1400" spc="-3" dirty="0">
                <a:latin typeface="Times New Roman" panose="02020603050405020304" pitchFamily="18" charset="0"/>
                <a:cs typeface="Times New Roman" panose="02020603050405020304" pitchFamily="18" charset="0"/>
              </a:rPr>
              <a:t>ISBN</a:t>
            </a:r>
            <a:r>
              <a:rPr lang="en-US" sz="1400" spc="3" dirty="0">
                <a:latin typeface="Times New Roman" panose="02020603050405020304" pitchFamily="18" charset="0"/>
                <a:cs typeface="Times New Roman" panose="02020603050405020304" pitchFamily="18" charset="0"/>
              </a:rPr>
              <a:t> </a:t>
            </a:r>
            <a:r>
              <a:rPr lang="en-US" sz="1400" spc="-3" dirty="0" smtClean="0">
                <a:latin typeface="Times New Roman" panose="02020603050405020304" pitchFamily="18" charset="0"/>
                <a:cs typeface="Times New Roman" panose="02020603050405020304" pitchFamily="18" charset="0"/>
              </a:rPr>
              <a:t>978-5-8265-2</a:t>
            </a:r>
            <a:r>
              <a:rPr lang="ru-RU" sz="1400" spc="-3" dirty="0" smtClean="0">
                <a:latin typeface="Times New Roman" panose="02020603050405020304" pitchFamily="18" charset="0"/>
                <a:cs typeface="Times New Roman" panose="02020603050405020304" pitchFamily="18" charset="0"/>
              </a:rPr>
              <a:t>991</a:t>
            </a:r>
            <a:r>
              <a:rPr lang="en-US" sz="1400" spc="-3" dirty="0" smtClean="0">
                <a:latin typeface="Times New Roman" panose="02020603050405020304" pitchFamily="18" charset="0"/>
                <a:cs typeface="Times New Roman" panose="02020603050405020304" pitchFamily="18" charset="0"/>
              </a:rPr>
              <a:t>-</a:t>
            </a:r>
            <a:r>
              <a:rPr lang="ru-RU" sz="1400" spc="-3" dirty="0" smtClean="0">
                <a:latin typeface="Times New Roman" panose="02020603050405020304" pitchFamily="18" charset="0"/>
                <a:cs typeface="Times New Roman" panose="02020603050405020304" pitchFamily="18" charset="0"/>
              </a:rPr>
              <a:t>1</a:t>
            </a:r>
            <a:endParaRPr lang="en-US" sz="1400" dirty="0">
              <a:latin typeface="Times New Roman" panose="02020603050405020304" pitchFamily="18" charset="0"/>
              <a:cs typeface="Times New Roman" panose="02020603050405020304" pitchFamily="18" charset="0"/>
            </a:endParaRPr>
          </a:p>
          <a:p>
            <a:pPr marL="84296" marR="3665" indent="173885" algn="just">
              <a:spcBef>
                <a:spcPts val="106"/>
              </a:spcBef>
            </a:pPr>
            <a:endParaRPr lang="ru-RU" sz="300" spc="38" dirty="0">
              <a:latin typeface="Times New Roman" panose="02020603050405020304" pitchFamily="18" charset="0"/>
              <a:cs typeface="Times New Roman" panose="02020603050405020304" pitchFamily="18" charset="0"/>
            </a:endParaRPr>
          </a:p>
          <a:p>
            <a:pPr marL="84296" marR="3665" indent="173885" algn="just">
              <a:spcBef>
                <a:spcPts val="106"/>
              </a:spcBef>
            </a:pPr>
            <a:r>
              <a:rPr sz="1400" spc="-3" dirty="0" err="1" smtClean="0">
                <a:latin typeface="Times New Roman"/>
                <a:cs typeface="Times New Roman"/>
              </a:rPr>
              <a:t>Рассмотрены</a:t>
            </a:r>
            <a:r>
              <a:rPr sz="1400" spc="-3" dirty="0" smtClean="0">
                <a:latin typeface="Times New Roman"/>
                <a:cs typeface="Times New Roman"/>
              </a:rPr>
              <a:t> </a:t>
            </a:r>
            <a:r>
              <a:rPr sz="1400" spc="-3" dirty="0" err="1">
                <a:latin typeface="Times New Roman"/>
                <a:cs typeface="Times New Roman"/>
              </a:rPr>
              <a:t>особенности</a:t>
            </a:r>
            <a:r>
              <a:rPr sz="1400" spc="-3" dirty="0">
                <a:latin typeface="Times New Roman"/>
                <a:cs typeface="Times New Roman"/>
              </a:rPr>
              <a:t> </a:t>
            </a:r>
            <a:r>
              <a:rPr lang="ru-RU" sz="1400" spc="-3" dirty="0">
                <a:latin typeface="Times New Roman"/>
                <a:cs typeface="Times New Roman"/>
              </a:rPr>
              <a:t>формирования и </a:t>
            </a:r>
            <a:r>
              <a:rPr lang="ru-RU" sz="1400" dirty="0">
                <a:latin typeface="Times New Roman" panose="02020603050405020304" pitchFamily="18" charset="0"/>
                <a:cs typeface="Times New Roman" panose="02020603050405020304" pitchFamily="18" charset="0"/>
              </a:rPr>
              <a:t>приема сигналов, схемные решения приемо-передающих устройств, обеспечение </a:t>
            </a:r>
            <a:r>
              <a:rPr sz="1400" spc="-3" dirty="0" err="1">
                <a:latin typeface="Times New Roman"/>
                <a:cs typeface="Times New Roman"/>
              </a:rPr>
              <a:t>помехоустойчив</a:t>
            </a:r>
            <a:r>
              <a:rPr lang="ru-RU" sz="1400" spc="-3" dirty="0">
                <a:latin typeface="Times New Roman"/>
                <a:cs typeface="Times New Roman"/>
              </a:rPr>
              <a:t>ого</a:t>
            </a:r>
            <a:r>
              <a:rPr sz="1400" spc="-3" dirty="0">
                <a:latin typeface="Times New Roman"/>
                <a:cs typeface="Times New Roman"/>
              </a:rPr>
              <a:t>  </a:t>
            </a:r>
            <a:r>
              <a:rPr sz="1400" spc="-3" dirty="0" err="1">
                <a:latin typeface="Times New Roman"/>
                <a:cs typeface="Times New Roman"/>
              </a:rPr>
              <a:t>прием</a:t>
            </a:r>
            <a:r>
              <a:rPr lang="ru-RU" sz="1400" spc="-3" dirty="0">
                <a:latin typeface="Times New Roman"/>
                <a:cs typeface="Times New Roman"/>
              </a:rPr>
              <a:t>а</a:t>
            </a:r>
            <a:r>
              <a:rPr sz="1400" spc="-3" dirty="0">
                <a:latin typeface="Times New Roman"/>
                <a:cs typeface="Times New Roman"/>
              </a:rPr>
              <a:t> </a:t>
            </a:r>
            <a:r>
              <a:rPr sz="1400" spc="-3" dirty="0" err="1">
                <a:latin typeface="Times New Roman"/>
                <a:cs typeface="Times New Roman"/>
              </a:rPr>
              <a:t>сигналов</a:t>
            </a:r>
            <a:r>
              <a:rPr lang="ru-RU" sz="1400" spc="-3" dirty="0">
                <a:latin typeface="Times New Roman"/>
                <a:cs typeface="Times New Roman"/>
              </a:rPr>
              <a:t> </a:t>
            </a:r>
            <a:r>
              <a:rPr sz="1400" spc="-3" dirty="0">
                <a:latin typeface="Times New Roman"/>
                <a:cs typeface="Times New Roman"/>
              </a:rPr>
              <a:t>в </a:t>
            </a:r>
            <a:r>
              <a:rPr sz="1400" dirty="0">
                <a:latin typeface="Times New Roman"/>
                <a:cs typeface="Times New Roman"/>
              </a:rPr>
              <a:t>средствах </a:t>
            </a:r>
            <a:r>
              <a:rPr sz="1400" spc="-3" dirty="0">
                <a:latin typeface="Times New Roman"/>
                <a:cs typeface="Times New Roman"/>
              </a:rPr>
              <a:t>связи, </a:t>
            </a:r>
            <a:r>
              <a:rPr sz="1400" spc="-3" dirty="0" err="1">
                <a:latin typeface="Times New Roman"/>
                <a:cs typeface="Times New Roman"/>
              </a:rPr>
              <a:t>излагаются</a:t>
            </a:r>
            <a:r>
              <a:rPr sz="1400" spc="-3" dirty="0">
                <a:latin typeface="Times New Roman"/>
                <a:cs typeface="Times New Roman"/>
              </a:rPr>
              <a:t> </a:t>
            </a:r>
            <a:r>
              <a:rPr sz="1400" spc="-3" dirty="0" err="1">
                <a:latin typeface="Times New Roman"/>
                <a:cs typeface="Times New Roman"/>
              </a:rPr>
              <a:t>возможности</a:t>
            </a:r>
            <a:r>
              <a:rPr sz="1400" spc="-3" dirty="0">
                <a:latin typeface="Times New Roman"/>
                <a:cs typeface="Times New Roman"/>
              </a:rPr>
              <a:t> </a:t>
            </a:r>
            <a:r>
              <a:rPr lang="ru-RU" sz="1400" spc="-3" dirty="0">
                <a:latin typeface="Times New Roman"/>
                <a:cs typeface="Times New Roman"/>
              </a:rPr>
              <a:t>схемных решений </a:t>
            </a:r>
            <a:r>
              <a:rPr sz="1400" spc="-6" dirty="0" err="1">
                <a:latin typeface="Times New Roman"/>
                <a:cs typeface="Times New Roman"/>
              </a:rPr>
              <a:t>при</a:t>
            </a:r>
            <a:r>
              <a:rPr sz="1400" spc="-6" dirty="0">
                <a:latin typeface="Times New Roman"/>
                <a:cs typeface="Times New Roman"/>
              </a:rPr>
              <a:t> </a:t>
            </a:r>
            <a:r>
              <a:rPr lang="ru-RU" sz="1400" spc="-6" dirty="0">
                <a:latin typeface="Times New Roman"/>
                <a:cs typeface="Times New Roman"/>
              </a:rPr>
              <a:t>передаче и </a:t>
            </a:r>
            <a:r>
              <a:rPr sz="1400" spc="-6" dirty="0" err="1">
                <a:latin typeface="Times New Roman"/>
                <a:cs typeface="Times New Roman"/>
              </a:rPr>
              <a:t>пр</a:t>
            </a:r>
            <a:r>
              <a:rPr lang="ru-RU" sz="1400" spc="-6" dirty="0" err="1">
                <a:latin typeface="Times New Roman"/>
                <a:cs typeface="Times New Roman"/>
              </a:rPr>
              <a:t>иеме</a:t>
            </a:r>
            <a:r>
              <a:rPr sz="1400" spc="-6" dirty="0">
                <a:latin typeface="Times New Roman"/>
                <a:cs typeface="Times New Roman"/>
              </a:rPr>
              <a:t> </a:t>
            </a:r>
            <a:r>
              <a:rPr sz="1400" spc="-3" dirty="0" err="1">
                <a:latin typeface="Times New Roman"/>
                <a:cs typeface="Times New Roman"/>
              </a:rPr>
              <a:t>сигналов</a:t>
            </a:r>
            <a:r>
              <a:rPr lang="ru-RU" sz="1400" spc="-3" dirty="0">
                <a:latin typeface="Times New Roman"/>
                <a:cs typeface="Times New Roman"/>
              </a:rPr>
              <a:t> </a:t>
            </a:r>
            <a:r>
              <a:rPr sz="1400" spc="-6" dirty="0" err="1">
                <a:latin typeface="Times New Roman"/>
                <a:cs typeface="Times New Roman"/>
              </a:rPr>
              <a:t>по</a:t>
            </a:r>
            <a:r>
              <a:rPr sz="1400" spc="-6" dirty="0">
                <a:latin typeface="Times New Roman"/>
                <a:cs typeface="Times New Roman"/>
              </a:rPr>
              <a:t>  </a:t>
            </a:r>
            <a:r>
              <a:rPr sz="1400" spc="-3" dirty="0">
                <a:latin typeface="Times New Roman"/>
                <a:cs typeface="Times New Roman"/>
              </a:rPr>
              <a:t>каналам</a:t>
            </a:r>
            <a:r>
              <a:rPr sz="1400" dirty="0">
                <a:latin typeface="Times New Roman"/>
                <a:cs typeface="Times New Roman"/>
              </a:rPr>
              <a:t> </a:t>
            </a:r>
            <a:r>
              <a:rPr sz="1400" spc="-3" dirty="0">
                <a:latin typeface="Times New Roman"/>
                <a:cs typeface="Times New Roman"/>
              </a:rPr>
              <a:t>связи.</a:t>
            </a:r>
            <a:endParaRPr sz="1400" dirty="0">
              <a:latin typeface="Times New Roman"/>
              <a:cs typeface="Times New Roman"/>
            </a:endParaRPr>
          </a:p>
          <a:p>
            <a:pPr indent="172800" algn="just"/>
            <a:r>
              <a:rPr sz="1400" spc="-6" dirty="0">
                <a:latin typeface="Times New Roman"/>
                <a:cs typeface="Times New Roman"/>
              </a:rPr>
              <a:t>Предназначено </a:t>
            </a:r>
            <a:r>
              <a:rPr sz="1400" spc="-6" dirty="0" err="1">
                <a:latin typeface="Times New Roman"/>
                <a:cs typeface="Times New Roman"/>
              </a:rPr>
              <a:t>для</a:t>
            </a:r>
            <a:r>
              <a:rPr sz="1400" spc="-6" dirty="0">
                <a:latin typeface="Times New Roman"/>
                <a:cs typeface="Times New Roman"/>
              </a:rPr>
              <a:t> </a:t>
            </a:r>
            <a:r>
              <a:rPr sz="1400" spc="-3" dirty="0" err="1">
                <a:latin typeface="Times New Roman"/>
                <a:cs typeface="Times New Roman"/>
              </a:rPr>
              <a:t>студентов</a:t>
            </a:r>
            <a:r>
              <a:rPr lang="ru-RU" sz="1400" spc="-3" dirty="0">
                <a:latin typeface="Times New Roman"/>
                <a:cs typeface="Times New Roman"/>
              </a:rPr>
              <a:t> 3</a:t>
            </a:r>
            <a:r>
              <a:rPr lang="ru-RU" sz="1400" spc="-3" dirty="0">
                <a:latin typeface="Times New Roman" panose="02020603050405020304" pitchFamily="18" charset="0"/>
                <a:cs typeface="Times New Roman" panose="02020603050405020304" pitchFamily="18" charset="0"/>
              </a:rPr>
              <a:t>–</a:t>
            </a:r>
            <a:r>
              <a:rPr lang="ru-RU" sz="1400" spc="-3" dirty="0">
                <a:latin typeface="Times New Roman"/>
                <a:cs typeface="Times New Roman"/>
              </a:rPr>
              <a:t>4 курсов</a:t>
            </a:r>
            <a:r>
              <a:rPr sz="1400" spc="-3" dirty="0">
                <a:latin typeface="Times New Roman"/>
                <a:cs typeface="Times New Roman"/>
              </a:rPr>
              <a:t>, обучающихся по направлениям</a:t>
            </a:r>
            <a:r>
              <a:rPr sz="1400" spc="51" dirty="0">
                <a:latin typeface="Times New Roman"/>
                <a:cs typeface="Times New Roman"/>
              </a:rPr>
              <a:t> </a:t>
            </a:r>
            <a:r>
              <a:rPr sz="1400" dirty="0">
                <a:latin typeface="Times New Roman"/>
                <a:cs typeface="Times New Roman"/>
              </a:rPr>
              <a:t>11.03.01,</a:t>
            </a:r>
            <a:r>
              <a:rPr lang="ru-RU" sz="1400" dirty="0">
                <a:latin typeface="Times New Roman"/>
                <a:cs typeface="Times New Roman"/>
              </a:rPr>
              <a:t> </a:t>
            </a:r>
            <a:r>
              <a:rPr sz="1400" dirty="0">
                <a:latin typeface="Times New Roman"/>
                <a:cs typeface="Times New Roman"/>
              </a:rPr>
              <a:t>11.04.01 </a:t>
            </a:r>
            <a:r>
              <a:rPr sz="1400" spc="-3" dirty="0">
                <a:latin typeface="Times New Roman"/>
                <a:cs typeface="Times New Roman"/>
              </a:rPr>
              <a:t>«Радиотехника» и </a:t>
            </a:r>
            <a:r>
              <a:rPr sz="1400" dirty="0">
                <a:latin typeface="Times New Roman"/>
                <a:cs typeface="Times New Roman"/>
              </a:rPr>
              <a:t>11.03.02 </a:t>
            </a:r>
            <a:r>
              <a:rPr sz="1400" spc="-3" dirty="0">
                <a:latin typeface="Times New Roman"/>
                <a:cs typeface="Times New Roman"/>
              </a:rPr>
              <a:t>«</a:t>
            </a:r>
            <a:r>
              <a:rPr sz="1400" spc="-3" dirty="0" err="1">
                <a:latin typeface="Times New Roman"/>
                <a:cs typeface="Times New Roman"/>
              </a:rPr>
              <a:t>Инфокоммуникационные</a:t>
            </a:r>
            <a:r>
              <a:rPr sz="1400" spc="-3" dirty="0">
                <a:latin typeface="Times New Roman"/>
                <a:cs typeface="Times New Roman"/>
              </a:rPr>
              <a:t> технологии и  системы</a:t>
            </a:r>
            <a:r>
              <a:rPr sz="1400" spc="-6" dirty="0">
                <a:latin typeface="Times New Roman"/>
                <a:cs typeface="Times New Roman"/>
              </a:rPr>
              <a:t> </a:t>
            </a:r>
            <a:r>
              <a:rPr sz="1400" spc="-3" dirty="0">
                <a:latin typeface="Times New Roman"/>
                <a:cs typeface="Times New Roman"/>
              </a:rPr>
              <a:t>связи».</a:t>
            </a:r>
            <a:endParaRPr sz="1400" dirty="0">
              <a:latin typeface="Times New Roman"/>
              <a:cs typeface="Times New Roman"/>
            </a:endParaRPr>
          </a:p>
          <a:p>
            <a:pPr marL="2976411" marR="78595" algn="ctr">
              <a:spcBef>
                <a:spcPts val="67"/>
              </a:spcBef>
            </a:pPr>
            <a:r>
              <a:rPr lang="ru-RU" sz="1400" spc="-3" dirty="0">
                <a:latin typeface="Times New Roman"/>
                <a:cs typeface="Times New Roman"/>
              </a:rPr>
              <a:t>                                                                                                                          </a:t>
            </a:r>
            <a:r>
              <a:rPr sz="1400" spc="-3" dirty="0">
                <a:latin typeface="Times New Roman"/>
                <a:cs typeface="Times New Roman"/>
              </a:rPr>
              <a:t>УДК 621.391  </a:t>
            </a:r>
            <a:endParaRPr lang="ru-RU" sz="1400" spc="-3" dirty="0">
              <a:latin typeface="Times New Roman"/>
              <a:cs typeface="Times New Roman"/>
            </a:endParaRPr>
          </a:p>
          <a:p>
            <a:pPr marL="2976411" marR="78595" algn="r">
              <a:spcBef>
                <a:spcPts val="67"/>
              </a:spcBef>
            </a:pPr>
            <a:r>
              <a:rPr lang="ru-RU" sz="1400" spc="-10" dirty="0">
                <a:latin typeface="Times New Roman"/>
                <a:cs typeface="Times New Roman"/>
              </a:rPr>
              <a:t>  </a:t>
            </a:r>
            <a:r>
              <a:rPr sz="1400" spc="-10" dirty="0">
                <a:latin typeface="Times New Roman"/>
                <a:cs typeface="Times New Roman"/>
              </a:rPr>
              <a:t>ББК</a:t>
            </a:r>
            <a:r>
              <a:rPr sz="1400" spc="-29" dirty="0">
                <a:latin typeface="Times New Roman"/>
                <a:cs typeface="Times New Roman"/>
              </a:rPr>
              <a:t> </a:t>
            </a:r>
            <a:r>
              <a:rPr sz="1400" spc="-3" dirty="0">
                <a:latin typeface="Times New Roman"/>
                <a:cs typeface="Times New Roman"/>
              </a:rPr>
              <a:t>32.84я73</a:t>
            </a:r>
            <a:endParaRPr sz="1400" dirty="0">
              <a:latin typeface="Times New Roman"/>
              <a:cs typeface="Times New Roman"/>
            </a:endParaRPr>
          </a:p>
          <a:p>
            <a:pPr marR="262660" algn="ctr"/>
            <a:r>
              <a:rPr sz="1200" i="1" spc="-13" dirty="0">
                <a:latin typeface="Times New Roman"/>
                <a:cs typeface="Times New Roman"/>
              </a:rPr>
              <a:t>Все</a:t>
            </a:r>
            <a:r>
              <a:rPr sz="1200" i="1" spc="-29" dirty="0">
                <a:latin typeface="Times New Roman"/>
                <a:cs typeface="Times New Roman"/>
              </a:rPr>
              <a:t> </a:t>
            </a:r>
            <a:r>
              <a:rPr sz="1200" i="1" spc="-10" dirty="0">
                <a:latin typeface="Times New Roman"/>
                <a:cs typeface="Times New Roman"/>
              </a:rPr>
              <a:t>права</a:t>
            </a:r>
            <a:r>
              <a:rPr sz="1200" i="1" spc="-22" dirty="0">
                <a:latin typeface="Times New Roman"/>
                <a:cs typeface="Times New Roman"/>
              </a:rPr>
              <a:t> </a:t>
            </a:r>
            <a:r>
              <a:rPr sz="1200" i="1" spc="-6" dirty="0">
                <a:latin typeface="Times New Roman"/>
                <a:cs typeface="Times New Roman"/>
              </a:rPr>
              <a:t>на</a:t>
            </a:r>
            <a:r>
              <a:rPr sz="1200" i="1" spc="-22" dirty="0">
                <a:latin typeface="Times New Roman"/>
                <a:cs typeface="Times New Roman"/>
              </a:rPr>
              <a:t> </a:t>
            </a:r>
            <a:r>
              <a:rPr sz="1200" i="1" spc="-13" dirty="0">
                <a:latin typeface="Times New Roman"/>
                <a:cs typeface="Times New Roman"/>
              </a:rPr>
              <a:t>размножение</a:t>
            </a:r>
            <a:r>
              <a:rPr sz="1200" i="1" spc="-29" dirty="0">
                <a:latin typeface="Times New Roman"/>
                <a:cs typeface="Times New Roman"/>
              </a:rPr>
              <a:t> </a:t>
            </a:r>
            <a:r>
              <a:rPr sz="1200" i="1" dirty="0">
                <a:latin typeface="Times New Roman"/>
                <a:cs typeface="Times New Roman"/>
              </a:rPr>
              <a:t>и</a:t>
            </a:r>
            <a:r>
              <a:rPr sz="1200" i="1" spc="-22" dirty="0">
                <a:latin typeface="Times New Roman"/>
                <a:cs typeface="Times New Roman"/>
              </a:rPr>
              <a:t> </a:t>
            </a:r>
            <a:r>
              <a:rPr sz="1200" i="1" spc="-10" dirty="0">
                <a:latin typeface="Times New Roman"/>
                <a:cs typeface="Times New Roman"/>
              </a:rPr>
              <a:t>распространение</a:t>
            </a:r>
            <a:r>
              <a:rPr sz="1200" i="1" spc="-29" dirty="0">
                <a:latin typeface="Times New Roman"/>
                <a:cs typeface="Times New Roman"/>
              </a:rPr>
              <a:t> </a:t>
            </a:r>
            <a:r>
              <a:rPr sz="1200" i="1" dirty="0">
                <a:latin typeface="Times New Roman"/>
                <a:cs typeface="Times New Roman"/>
              </a:rPr>
              <a:t>в</a:t>
            </a:r>
            <a:r>
              <a:rPr sz="1200" i="1" spc="-19" dirty="0">
                <a:latin typeface="Times New Roman"/>
                <a:cs typeface="Times New Roman"/>
              </a:rPr>
              <a:t> </a:t>
            </a:r>
            <a:r>
              <a:rPr sz="1200" i="1" spc="-13" dirty="0">
                <a:latin typeface="Times New Roman"/>
                <a:cs typeface="Times New Roman"/>
              </a:rPr>
              <a:t>любой</a:t>
            </a:r>
            <a:r>
              <a:rPr sz="1200" i="1" spc="-22" dirty="0">
                <a:latin typeface="Times New Roman"/>
                <a:cs typeface="Times New Roman"/>
              </a:rPr>
              <a:t> </a:t>
            </a:r>
            <a:r>
              <a:rPr sz="1200" i="1" spc="-19" dirty="0">
                <a:latin typeface="Times New Roman"/>
                <a:cs typeface="Times New Roman"/>
              </a:rPr>
              <a:t>форме</a:t>
            </a:r>
            <a:r>
              <a:rPr sz="1200" i="1" spc="-29" dirty="0">
                <a:latin typeface="Times New Roman"/>
                <a:cs typeface="Times New Roman"/>
              </a:rPr>
              <a:t> </a:t>
            </a:r>
            <a:r>
              <a:rPr sz="1200" i="1" spc="-10" dirty="0">
                <a:latin typeface="Times New Roman"/>
                <a:cs typeface="Times New Roman"/>
              </a:rPr>
              <a:t>остаются</a:t>
            </a:r>
            <a:r>
              <a:rPr sz="1200" i="1" spc="-26" dirty="0">
                <a:latin typeface="Times New Roman"/>
                <a:cs typeface="Times New Roman"/>
              </a:rPr>
              <a:t> </a:t>
            </a:r>
            <a:r>
              <a:rPr sz="1200" i="1" spc="-10" dirty="0">
                <a:latin typeface="Times New Roman"/>
                <a:cs typeface="Times New Roman"/>
              </a:rPr>
              <a:t>за</a:t>
            </a:r>
            <a:r>
              <a:rPr sz="1200" i="1" spc="-22" dirty="0">
                <a:latin typeface="Times New Roman"/>
                <a:cs typeface="Times New Roman"/>
              </a:rPr>
              <a:t> </a:t>
            </a:r>
            <a:r>
              <a:rPr sz="1200" i="1" spc="-16" dirty="0">
                <a:latin typeface="Times New Roman"/>
                <a:cs typeface="Times New Roman"/>
              </a:rPr>
              <a:t>разработчиком.</a:t>
            </a:r>
            <a:endParaRPr sz="1200" dirty="0">
              <a:latin typeface="Times New Roman"/>
              <a:cs typeface="Times New Roman"/>
            </a:endParaRPr>
          </a:p>
          <a:p>
            <a:pPr marR="262660" algn="ctr"/>
            <a:r>
              <a:rPr sz="1200" i="1" spc="-6" dirty="0">
                <a:latin typeface="Times New Roman"/>
                <a:cs typeface="Times New Roman"/>
              </a:rPr>
              <a:t>Нелегальное копирование </a:t>
            </a:r>
            <a:r>
              <a:rPr sz="1200" i="1" dirty="0">
                <a:latin typeface="Times New Roman"/>
                <a:cs typeface="Times New Roman"/>
              </a:rPr>
              <a:t>и </a:t>
            </a:r>
            <a:r>
              <a:rPr sz="1200" i="1" spc="-6" dirty="0">
                <a:latin typeface="Times New Roman"/>
                <a:cs typeface="Times New Roman"/>
              </a:rPr>
              <a:t>использование данного продукта</a:t>
            </a:r>
            <a:r>
              <a:rPr sz="1200" i="1" spc="-119" dirty="0">
                <a:latin typeface="Times New Roman"/>
                <a:cs typeface="Times New Roman"/>
              </a:rPr>
              <a:t> </a:t>
            </a:r>
            <a:r>
              <a:rPr sz="1200" i="1" spc="-10" dirty="0">
                <a:latin typeface="Times New Roman"/>
                <a:cs typeface="Times New Roman"/>
              </a:rPr>
              <a:t>запрещено.</a:t>
            </a:r>
            <a:endParaRPr sz="1200" dirty="0">
              <a:latin typeface="Times New Roman"/>
              <a:cs typeface="Times New Roman"/>
            </a:endParaRPr>
          </a:p>
        </p:txBody>
      </p:sp>
      <p:sp>
        <p:nvSpPr>
          <p:cNvPr id="8" name="object 8"/>
          <p:cNvSpPr txBox="1"/>
          <p:nvPr/>
        </p:nvSpPr>
        <p:spPr>
          <a:xfrm>
            <a:off x="1608457" y="5924229"/>
            <a:ext cx="2365027" cy="421158"/>
          </a:xfrm>
          <a:prstGeom prst="rect">
            <a:avLst/>
          </a:prstGeom>
        </p:spPr>
        <p:txBody>
          <a:bodyPr vert="horz" wrap="square" lIns="0" tIns="8145" rIns="0" bIns="0" rtlCol="0">
            <a:spAutoFit/>
          </a:bodyPr>
          <a:lstStyle/>
          <a:p>
            <a:pPr marL="8145">
              <a:spcBef>
                <a:spcPts val="64"/>
              </a:spcBef>
            </a:pPr>
            <a:r>
              <a:rPr sz="1300" b="1" spc="-3" dirty="0">
                <a:latin typeface="Times New Roman"/>
                <a:cs typeface="Times New Roman"/>
              </a:rPr>
              <a:t>ISBN</a:t>
            </a:r>
            <a:r>
              <a:rPr sz="1300" b="1" spc="3" dirty="0">
                <a:latin typeface="Times New Roman"/>
                <a:cs typeface="Times New Roman"/>
              </a:rPr>
              <a:t> </a:t>
            </a:r>
            <a:r>
              <a:rPr sz="1300" b="1" spc="-3" dirty="0" smtClean="0">
                <a:latin typeface="Times New Roman"/>
                <a:cs typeface="Times New Roman"/>
              </a:rPr>
              <a:t>978-5-8265-2</a:t>
            </a:r>
            <a:r>
              <a:rPr lang="ru-RU" sz="1300" b="1" spc="-3" dirty="0" smtClean="0">
                <a:latin typeface="Times New Roman"/>
                <a:cs typeface="Times New Roman"/>
              </a:rPr>
              <a:t>990-4 (общ.)</a:t>
            </a:r>
          </a:p>
          <a:p>
            <a:pPr marL="8145">
              <a:spcBef>
                <a:spcPts val="64"/>
              </a:spcBef>
            </a:pPr>
            <a:r>
              <a:rPr lang="en-US" sz="1300" b="1" spc="-3" dirty="0">
                <a:latin typeface="Times New Roman"/>
                <a:cs typeface="Times New Roman"/>
              </a:rPr>
              <a:t>ISBN</a:t>
            </a:r>
            <a:r>
              <a:rPr lang="en-US" sz="1300" b="1" spc="3" dirty="0">
                <a:latin typeface="Times New Roman"/>
                <a:cs typeface="Times New Roman"/>
              </a:rPr>
              <a:t> </a:t>
            </a:r>
            <a:r>
              <a:rPr lang="en-US" sz="1300" b="1" spc="-3" dirty="0" smtClean="0">
                <a:latin typeface="Times New Roman"/>
                <a:cs typeface="Times New Roman"/>
              </a:rPr>
              <a:t>978-5-8265-299</a:t>
            </a:r>
            <a:r>
              <a:rPr lang="ru-RU" sz="1300" b="1" spc="-3" dirty="0" smtClean="0">
                <a:latin typeface="Times New Roman"/>
                <a:cs typeface="Times New Roman"/>
              </a:rPr>
              <a:t>1</a:t>
            </a:r>
            <a:r>
              <a:rPr lang="en-US" sz="1300" b="1" spc="-3" dirty="0" smtClean="0">
                <a:latin typeface="Times New Roman"/>
                <a:cs typeface="Times New Roman"/>
              </a:rPr>
              <a:t>-</a:t>
            </a:r>
            <a:r>
              <a:rPr lang="ru-RU" sz="1300" b="1" spc="-3" dirty="0" smtClean="0">
                <a:latin typeface="Times New Roman"/>
                <a:cs typeface="Times New Roman"/>
              </a:rPr>
              <a:t>1</a:t>
            </a:r>
            <a:r>
              <a:rPr lang="en-US" sz="1300" b="1" spc="-3" dirty="0" smtClean="0">
                <a:latin typeface="Times New Roman"/>
                <a:cs typeface="Times New Roman"/>
              </a:rPr>
              <a:t> (</a:t>
            </a:r>
            <a:r>
              <a:rPr lang="ru-RU" sz="1300" b="1" spc="-3" dirty="0" smtClean="0">
                <a:latin typeface="Times New Roman"/>
                <a:cs typeface="Times New Roman"/>
              </a:rPr>
              <a:t>ч. 1)</a:t>
            </a:r>
            <a:endParaRPr sz="1300" dirty="0">
              <a:latin typeface="Times New Roman"/>
              <a:cs typeface="Times New Roman"/>
            </a:endParaRPr>
          </a:p>
        </p:txBody>
      </p:sp>
      <p:sp>
        <p:nvSpPr>
          <p:cNvPr id="9" name="object 9"/>
          <p:cNvSpPr txBox="1"/>
          <p:nvPr/>
        </p:nvSpPr>
        <p:spPr>
          <a:xfrm>
            <a:off x="5486400" y="5815617"/>
            <a:ext cx="5989321" cy="616613"/>
          </a:xfrm>
          <a:prstGeom prst="rect">
            <a:avLst/>
          </a:prstGeom>
        </p:spPr>
        <p:txBody>
          <a:bodyPr vert="horz" wrap="square" lIns="0" tIns="16290" rIns="0" bIns="0" rtlCol="0">
            <a:spAutoFit/>
          </a:bodyPr>
          <a:lstStyle/>
          <a:p>
            <a:pPr marL="78187" marR="3258" indent="-70450">
              <a:spcBef>
                <a:spcPts val="128"/>
              </a:spcBef>
            </a:pPr>
            <a:r>
              <a:rPr sz="1300" dirty="0">
                <a:latin typeface="Times New Roman"/>
                <a:cs typeface="Times New Roman"/>
              </a:rPr>
              <a:t>© </a:t>
            </a:r>
            <a:r>
              <a:rPr sz="1300" spc="-3" dirty="0">
                <a:latin typeface="Times New Roman"/>
                <a:cs typeface="Times New Roman"/>
              </a:rPr>
              <a:t>Федеральное </a:t>
            </a:r>
            <a:r>
              <a:rPr sz="1300" spc="-3" dirty="0" err="1">
                <a:latin typeface="Times New Roman"/>
                <a:cs typeface="Times New Roman"/>
              </a:rPr>
              <a:t>государственное</a:t>
            </a:r>
            <a:r>
              <a:rPr sz="1300" spc="-3" dirty="0">
                <a:latin typeface="Times New Roman"/>
                <a:cs typeface="Times New Roman"/>
              </a:rPr>
              <a:t> </a:t>
            </a:r>
            <a:r>
              <a:rPr sz="1300" spc="-3" dirty="0" err="1">
                <a:latin typeface="Times New Roman"/>
                <a:cs typeface="Times New Roman"/>
              </a:rPr>
              <a:t>бюджетное</a:t>
            </a:r>
            <a:r>
              <a:rPr lang="ru-RU" sz="1300" spc="-3" dirty="0">
                <a:latin typeface="Times New Roman"/>
                <a:cs typeface="Times New Roman"/>
              </a:rPr>
              <a:t> </a:t>
            </a:r>
            <a:r>
              <a:rPr lang="ru-RU" sz="1300" spc="-3" dirty="0" smtClean="0">
                <a:latin typeface="Times New Roman"/>
                <a:cs typeface="Times New Roman"/>
              </a:rPr>
              <a:t>   </a:t>
            </a:r>
            <a:r>
              <a:rPr sz="1300" spc="-10" dirty="0" err="1">
                <a:latin typeface="Times New Roman"/>
                <a:cs typeface="Times New Roman"/>
              </a:rPr>
              <a:t>образовательное</a:t>
            </a:r>
            <a:r>
              <a:rPr sz="1300" spc="-10" dirty="0">
                <a:latin typeface="Times New Roman"/>
                <a:cs typeface="Times New Roman"/>
              </a:rPr>
              <a:t> </a:t>
            </a:r>
            <a:r>
              <a:rPr sz="1300" spc="-10" dirty="0" err="1">
                <a:latin typeface="Times New Roman"/>
                <a:cs typeface="Times New Roman"/>
              </a:rPr>
              <a:t>учреждение</a:t>
            </a:r>
            <a:r>
              <a:rPr sz="1300" spc="-10" dirty="0">
                <a:latin typeface="Times New Roman"/>
                <a:cs typeface="Times New Roman"/>
              </a:rPr>
              <a:t> </a:t>
            </a:r>
            <a:r>
              <a:rPr lang="ru-RU" sz="1300" spc="-10" dirty="0" smtClean="0">
                <a:latin typeface="Times New Roman"/>
                <a:cs typeface="Times New Roman"/>
              </a:rPr>
              <a:t/>
            </a:r>
            <a:br>
              <a:rPr lang="ru-RU" sz="1300" spc="-10" dirty="0" smtClean="0">
                <a:latin typeface="Times New Roman"/>
                <a:cs typeface="Times New Roman"/>
              </a:rPr>
            </a:br>
            <a:r>
              <a:rPr lang="ru-RU" sz="1300" spc="-10" dirty="0" smtClean="0">
                <a:latin typeface="Times New Roman"/>
                <a:cs typeface="Times New Roman"/>
              </a:rPr>
              <a:t>   </a:t>
            </a:r>
            <a:r>
              <a:rPr sz="1300" spc="-10" dirty="0" err="1" smtClean="0">
                <a:latin typeface="Times New Roman"/>
                <a:cs typeface="Times New Roman"/>
              </a:rPr>
              <a:t>высшего</a:t>
            </a:r>
            <a:r>
              <a:rPr sz="1300" spc="-29" dirty="0" smtClean="0">
                <a:latin typeface="Times New Roman"/>
                <a:cs typeface="Times New Roman"/>
              </a:rPr>
              <a:t> </a:t>
            </a:r>
            <a:r>
              <a:rPr sz="1300" spc="-10" dirty="0" err="1" smtClean="0">
                <a:latin typeface="Times New Roman"/>
                <a:cs typeface="Times New Roman"/>
              </a:rPr>
              <a:t>образования</a:t>
            </a:r>
            <a:r>
              <a:rPr lang="ru-RU" sz="1300" spc="-10" dirty="0" smtClean="0">
                <a:latin typeface="Times New Roman"/>
                <a:cs typeface="Times New Roman"/>
              </a:rPr>
              <a:t>   </a:t>
            </a:r>
            <a:r>
              <a:rPr sz="1300" spc="-3" dirty="0">
                <a:latin typeface="Times New Roman"/>
                <a:cs typeface="Times New Roman"/>
              </a:rPr>
              <a:t>«</a:t>
            </a:r>
            <a:r>
              <a:rPr sz="1300" spc="-3" dirty="0" err="1">
                <a:latin typeface="Times New Roman"/>
                <a:cs typeface="Times New Roman"/>
              </a:rPr>
              <a:t>Тамбовский</a:t>
            </a:r>
            <a:r>
              <a:rPr sz="1300" spc="-3" dirty="0">
                <a:latin typeface="Times New Roman"/>
                <a:cs typeface="Times New Roman"/>
              </a:rPr>
              <a:t> государственный </a:t>
            </a:r>
            <a:r>
              <a:rPr sz="1300" spc="-3" dirty="0" err="1">
                <a:latin typeface="Times New Roman"/>
                <a:cs typeface="Times New Roman"/>
              </a:rPr>
              <a:t>технический</a:t>
            </a:r>
            <a:r>
              <a:rPr sz="1300" spc="-3" dirty="0">
                <a:latin typeface="Times New Roman"/>
                <a:cs typeface="Times New Roman"/>
              </a:rPr>
              <a:t> </a:t>
            </a:r>
            <a:r>
              <a:rPr lang="ru-RU" sz="1300" spc="-3" dirty="0" smtClean="0">
                <a:latin typeface="Times New Roman"/>
                <a:cs typeface="Times New Roman"/>
              </a:rPr>
              <a:t> у</a:t>
            </a:r>
            <a:r>
              <a:rPr sz="1300" spc="-3" dirty="0" err="1">
                <a:latin typeface="Times New Roman"/>
                <a:cs typeface="Times New Roman"/>
              </a:rPr>
              <a:t>ниверситет</a:t>
            </a:r>
            <a:r>
              <a:rPr sz="1300" spc="-3" dirty="0" smtClean="0">
                <a:latin typeface="Times New Roman"/>
                <a:cs typeface="Times New Roman"/>
              </a:rPr>
              <a:t>»</a:t>
            </a:r>
            <a:r>
              <a:rPr lang="ru-RU" sz="1300" spc="-3" dirty="0" smtClean="0">
                <a:latin typeface="Times New Roman"/>
                <a:cs typeface="Times New Roman"/>
              </a:rPr>
              <a:t/>
            </a:r>
            <a:br>
              <a:rPr lang="ru-RU" sz="1300" spc="-3" dirty="0" smtClean="0">
                <a:latin typeface="Times New Roman"/>
                <a:cs typeface="Times New Roman"/>
              </a:rPr>
            </a:br>
            <a:r>
              <a:rPr lang="ru-RU" sz="1300" spc="-3" dirty="0" smtClean="0">
                <a:latin typeface="Times New Roman"/>
                <a:cs typeface="Times New Roman"/>
              </a:rPr>
              <a:t>  </a:t>
            </a:r>
            <a:r>
              <a:rPr sz="1300" spc="-3" dirty="0" smtClean="0">
                <a:latin typeface="Times New Roman"/>
                <a:cs typeface="Times New Roman"/>
              </a:rPr>
              <a:t> </a:t>
            </a:r>
            <a:r>
              <a:rPr sz="1300" dirty="0">
                <a:latin typeface="Times New Roman"/>
                <a:cs typeface="Times New Roman"/>
              </a:rPr>
              <a:t>(ФГБОУ </a:t>
            </a:r>
            <a:r>
              <a:rPr sz="1300" spc="-3" dirty="0">
                <a:latin typeface="Times New Roman"/>
                <a:cs typeface="Times New Roman"/>
              </a:rPr>
              <a:t>ВО </a:t>
            </a:r>
            <a:r>
              <a:rPr sz="1300" spc="-6" dirty="0">
                <a:latin typeface="Times New Roman"/>
                <a:cs typeface="Times New Roman"/>
              </a:rPr>
              <a:t>«ТГТУ»),</a:t>
            </a:r>
            <a:r>
              <a:rPr sz="1300" dirty="0">
                <a:latin typeface="Times New Roman"/>
                <a:cs typeface="Times New Roman"/>
              </a:rPr>
              <a:t> 202</a:t>
            </a:r>
            <a:r>
              <a:rPr lang="ru-RU" sz="1300" dirty="0">
                <a:latin typeface="Times New Roman"/>
                <a:cs typeface="Times New Roman"/>
              </a:rPr>
              <a:t>6</a:t>
            </a:r>
            <a:endParaRPr sz="1300" dirty="0">
              <a:latin typeface="Times New Roman"/>
              <a:cs typeface="Times New Roman"/>
            </a:endParaRPr>
          </a:p>
        </p:txBody>
      </p:sp>
    </p:spTree>
    <p:extLst>
      <p:ext uri="{BB962C8B-B14F-4D97-AF65-F5344CB8AC3E}">
        <p14:creationId xmlns:p14="http://schemas.microsoft.com/office/powerpoint/2010/main" val="26842449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424872" y="396690"/>
            <a:ext cx="11351491" cy="1938992"/>
          </a:xfrm>
          <a:prstGeom prst="rect">
            <a:avLst/>
          </a:prstGeom>
        </p:spPr>
        <p:txBody>
          <a:bodyPr wrap="square">
            <a:spAutoFit/>
          </a:bodyPr>
          <a:lstStyle/>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ГВВ содержит активный (усилительный) элемент (АЭ), выходную согласующую цепь ЦС. Она компенсирует реактивную составляющую входного сопротивления нагрузки </a:t>
            </a:r>
            <a:r>
              <a:rPr lang="ru-RU" sz="1600" i="1" dirty="0" err="1">
                <a:latin typeface="Calibri" panose="020F0502020204030204" pitchFamily="34" charset="0"/>
                <a:ea typeface="Times New Roman" panose="02020603050405020304" pitchFamily="18" charset="0"/>
                <a:cs typeface="Calibri" panose="020F0502020204030204" pitchFamily="34" charset="0"/>
              </a:rPr>
              <a:t>Z</a:t>
            </a:r>
            <a:r>
              <a:rPr lang="ru-RU" sz="1600" dirty="0" err="1">
                <a:latin typeface="Calibri" panose="020F0502020204030204" pitchFamily="34" charset="0"/>
                <a:ea typeface="Times New Roman" panose="02020603050405020304" pitchFamily="18" charset="0"/>
                <a:cs typeface="Calibri" panose="020F0502020204030204" pitchFamily="34" charset="0"/>
              </a:rPr>
              <a:t>н</a:t>
            </a:r>
            <a:r>
              <a:rPr lang="ru-RU" sz="1600" dirty="0">
                <a:latin typeface="Calibri" panose="020F0502020204030204" pitchFamily="34" charset="0"/>
                <a:ea typeface="Times New Roman" panose="02020603050405020304" pitchFamily="18" charset="0"/>
                <a:cs typeface="Calibri" panose="020F0502020204030204" pitchFamily="34" charset="0"/>
              </a:rPr>
              <a:t> (антенна) и согласовывает активную составляющую для максимизации передачи мощности. Таким образом, ГВВ должен обеспечивать заданную мощность в антенне при высоком КПД.</a:t>
            </a:r>
          </a:p>
          <a:p>
            <a:pPr algn="just">
              <a:lnSpc>
                <a:spcPct val="150000"/>
              </a:lnSpc>
            </a:pPr>
            <a:r>
              <a:rPr lang="ru-RU" sz="1600" dirty="0">
                <a:latin typeface="Calibri" panose="020F0502020204030204" pitchFamily="34" charset="0"/>
                <a:ea typeface="Times New Roman" panose="02020603050405020304" pitchFamily="18" charset="0"/>
                <a:cs typeface="Calibri" panose="020F0502020204030204" pitchFamily="34" charset="0"/>
              </a:rPr>
              <a:t>В качестве примера рассмотрим простую схему ГВВ на биполярном </a:t>
            </a:r>
            <a:r>
              <a:rPr lang="en-US" sz="1600" dirty="0">
                <a:latin typeface="Calibri" panose="020F0502020204030204" pitchFamily="34" charset="0"/>
                <a:ea typeface="Times New Roman" panose="02020603050405020304" pitchFamily="18" charset="0"/>
                <a:cs typeface="Calibri" panose="020F0502020204030204" pitchFamily="34" charset="0"/>
              </a:rPr>
              <a:t>n</a:t>
            </a:r>
            <a:r>
              <a:rPr lang="ru-RU" sz="1600" dirty="0">
                <a:latin typeface="Calibri" panose="020F0502020204030204" pitchFamily="34" charset="0"/>
                <a:ea typeface="Times New Roman" panose="02020603050405020304" pitchFamily="18" charset="0"/>
                <a:cs typeface="Calibri" panose="020F0502020204030204" pitchFamily="34" charset="0"/>
              </a:rPr>
              <a:t>-</a:t>
            </a:r>
            <a:r>
              <a:rPr lang="en-US" sz="1600" dirty="0">
                <a:latin typeface="Calibri" panose="020F0502020204030204" pitchFamily="34" charset="0"/>
                <a:ea typeface="Times New Roman" panose="02020603050405020304" pitchFamily="18" charset="0"/>
                <a:cs typeface="Calibri" panose="020F0502020204030204" pitchFamily="34" charset="0"/>
              </a:rPr>
              <a:t>p</a:t>
            </a:r>
            <a:r>
              <a:rPr lang="ru-RU" sz="1600" dirty="0">
                <a:latin typeface="Calibri" panose="020F0502020204030204" pitchFamily="34" charset="0"/>
                <a:ea typeface="Times New Roman" panose="02020603050405020304" pitchFamily="18" charset="0"/>
                <a:cs typeface="Calibri" panose="020F0502020204030204" pitchFamily="34" charset="0"/>
              </a:rPr>
              <a:t>-</a:t>
            </a:r>
            <a:r>
              <a:rPr lang="en-US" sz="1600" dirty="0">
                <a:latin typeface="Calibri" panose="020F0502020204030204" pitchFamily="34" charset="0"/>
                <a:ea typeface="Times New Roman" panose="02020603050405020304" pitchFamily="18" charset="0"/>
                <a:cs typeface="Calibri" panose="020F0502020204030204" pitchFamily="34" charset="0"/>
              </a:rPr>
              <a:t>n </a:t>
            </a:r>
            <a:r>
              <a:rPr lang="ru-RU" sz="1600" dirty="0">
                <a:latin typeface="Calibri" panose="020F0502020204030204" pitchFamily="34" charset="0"/>
                <a:ea typeface="Times New Roman" panose="02020603050405020304" pitchFamily="18" charset="0"/>
                <a:cs typeface="Calibri" panose="020F0502020204030204" pitchFamily="34" charset="0"/>
              </a:rPr>
              <a:t>транзисторе (рис. 14).</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endParaRPr lang="ru-RU" sz="1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8" name="Рисунок 7"/>
          <p:cNvPicPr/>
          <p:nvPr/>
        </p:nvPicPr>
        <p:blipFill>
          <a:blip r:embed="rId2">
            <a:extLst>
              <a:ext uri="{28A0092B-C50C-407E-A947-70E740481C1C}">
                <a14:useLocalDpi xmlns:a14="http://schemas.microsoft.com/office/drawing/2010/main" val="0"/>
              </a:ext>
            </a:extLst>
          </a:blip>
          <a:stretch>
            <a:fillRect/>
          </a:stretch>
        </p:blipFill>
        <p:spPr>
          <a:xfrm>
            <a:off x="2424547" y="2133600"/>
            <a:ext cx="7352139" cy="3943928"/>
          </a:xfrm>
          <a:prstGeom prst="rect">
            <a:avLst/>
          </a:prstGeom>
        </p:spPr>
      </p:pic>
      <p:sp>
        <p:nvSpPr>
          <p:cNvPr id="9" name="Прямоугольник 8"/>
          <p:cNvSpPr/>
          <p:nvPr/>
        </p:nvSpPr>
        <p:spPr>
          <a:xfrm>
            <a:off x="5665240" y="6077528"/>
            <a:ext cx="870751" cy="388696"/>
          </a:xfrm>
          <a:prstGeom prst="rect">
            <a:avLst/>
          </a:prstGeom>
        </p:spPr>
        <p:txBody>
          <a:bodyPr wrap="none">
            <a:spAutoFit/>
          </a:bodyPr>
          <a:lstStyle/>
          <a:p>
            <a:pPr algn="ctr">
              <a:lnSpc>
                <a:spcPct val="107000"/>
              </a:lnSpc>
              <a:spcAft>
                <a:spcPts val="0"/>
              </a:spcAft>
            </a:pPr>
            <a:r>
              <a:rPr lang="ru-RU" dirty="0">
                <a:latin typeface="Calibri" panose="020F0502020204030204" pitchFamily="34" charset="0"/>
                <a:ea typeface="Times New Roman" panose="02020603050405020304" pitchFamily="18" charset="0"/>
                <a:cs typeface="Calibri" panose="020F0502020204030204" pitchFamily="34" charset="0"/>
              </a:rPr>
              <a:t>Рис. 14</a:t>
            </a:r>
            <a:endParaRPr lang="ru-RU" sz="12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688715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15635" y="340073"/>
            <a:ext cx="11517745" cy="1569660"/>
          </a:xfrm>
          <a:prstGeom prst="rect">
            <a:avLst/>
          </a:prstGeom>
        </p:spPr>
        <p:txBody>
          <a:bodyPr wrap="square">
            <a:spAutoFit/>
          </a:bodyPr>
          <a:lstStyle/>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На схеме обозначено </a:t>
            </a:r>
            <a:r>
              <a:rPr lang="en-US" sz="1600" i="1" dirty="0">
                <a:latin typeface="Calibri" panose="020F0502020204030204" pitchFamily="34" charset="0"/>
                <a:ea typeface="Times New Roman" panose="02020603050405020304" pitchFamily="18" charset="0"/>
                <a:cs typeface="Calibri" panose="020F0502020204030204" pitchFamily="34" charset="0"/>
              </a:rPr>
              <a:t>C</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a:t>
            </a:r>
            <a:r>
              <a:rPr lang="en-US" sz="1600" i="1" dirty="0">
                <a:latin typeface="Calibri" panose="020F0502020204030204" pitchFamily="34" charset="0"/>
                <a:ea typeface="Times New Roman" panose="02020603050405020304" pitchFamily="18" charset="0"/>
                <a:cs typeface="Calibri" panose="020F0502020204030204" pitchFamily="34" charset="0"/>
              </a:rPr>
              <a:t>L</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a:t>
            </a:r>
            <a:r>
              <a:rPr lang="ru-RU" sz="1600" dirty="0">
                <a:latin typeface="Calibri" panose="020F0502020204030204" pitchFamily="34" charset="0"/>
                <a:ea typeface="Times New Roman" panose="02020603050405020304" pitchFamily="18" charset="0"/>
                <a:cs typeface="Calibri" panose="020F0502020204030204" pitchFamily="34" charset="0"/>
              </a:rPr>
              <a:t> – колебательный контур в коллекторной цепи транзистора, </a:t>
            </a:r>
            <a:r>
              <a:rPr lang="en-US" sz="1600" i="1" dirty="0">
                <a:latin typeface="Calibri" panose="020F0502020204030204" pitchFamily="34" charset="0"/>
                <a:ea typeface="Times New Roman" panose="02020603050405020304" pitchFamily="18" charset="0"/>
                <a:cs typeface="Calibri" panose="020F0502020204030204" pitchFamily="34" charset="0"/>
              </a:rPr>
              <a:t>L</a:t>
            </a:r>
            <a:r>
              <a:rPr lang="ru-RU" sz="1600" baseline="-25000" dirty="0" err="1">
                <a:latin typeface="Calibri" panose="020F0502020204030204" pitchFamily="34" charset="0"/>
                <a:ea typeface="Times New Roman" panose="02020603050405020304" pitchFamily="18" charset="0"/>
                <a:cs typeface="Calibri" panose="020F0502020204030204" pitchFamily="34" charset="0"/>
              </a:rPr>
              <a:t>бл</a:t>
            </a:r>
            <a:r>
              <a:rPr lang="ru-RU" sz="1600" baseline="-25000" dirty="0">
                <a:latin typeface="Calibri" panose="020F0502020204030204" pitchFamily="34" charset="0"/>
                <a:ea typeface="Times New Roman" panose="02020603050405020304" pitchFamily="18" charset="0"/>
                <a:cs typeface="Calibri" panose="020F0502020204030204" pitchFamily="34" charset="0"/>
              </a:rPr>
              <a:t> </a:t>
            </a:r>
            <a:r>
              <a:rPr lang="ru-RU" sz="1600" dirty="0">
                <a:latin typeface="Calibri" panose="020F0502020204030204" pitchFamily="34" charset="0"/>
                <a:ea typeface="Times New Roman" panose="02020603050405020304" pitchFamily="18" charset="0"/>
                <a:cs typeface="Calibri" panose="020F0502020204030204" pitchFamily="34" charset="0"/>
              </a:rPr>
              <a:t>–блокировочная индуктивность в цепи базового смещения, </a:t>
            </a:r>
            <a:r>
              <a:rPr lang="en-US" sz="1600" i="1" dirty="0">
                <a:latin typeface="Calibri" panose="020F0502020204030204" pitchFamily="34" charset="0"/>
                <a:ea typeface="Times New Roman" panose="02020603050405020304" pitchFamily="18" charset="0"/>
                <a:cs typeface="Calibri" panose="020F0502020204030204" pitchFamily="34" charset="0"/>
              </a:rPr>
              <a:t>L</a:t>
            </a:r>
            <a:r>
              <a:rPr lang="ru-RU" sz="1600" baseline="-25000" dirty="0" err="1">
                <a:latin typeface="Calibri" panose="020F0502020204030204" pitchFamily="34" charset="0"/>
                <a:ea typeface="Times New Roman" panose="02020603050405020304" pitchFamily="18" charset="0"/>
                <a:cs typeface="Calibri" panose="020F0502020204030204" pitchFamily="34" charset="0"/>
              </a:rPr>
              <a:t>св</a:t>
            </a:r>
            <a:r>
              <a:rPr lang="ru-RU" sz="1600" baseline="-25000" dirty="0">
                <a:latin typeface="Calibri" panose="020F0502020204030204" pitchFamily="34" charset="0"/>
                <a:ea typeface="Times New Roman" panose="02020603050405020304" pitchFamily="18" charset="0"/>
                <a:cs typeface="Calibri" panose="020F0502020204030204" pitchFamily="34" charset="0"/>
              </a:rPr>
              <a:t> </a:t>
            </a:r>
            <a:r>
              <a:rPr lang="ru-RU" sz="1600" dirty="0">
                <a:latin typeface="Calibri" panose="020F0502020204030204" pitchFamily="34" charset="0"/>
                <a:ea typeface="Times New Roman" panose="02020603050405020304" pitchFamily="18" charset="0"/>
                <a:cs typeface="Calibri" panose="020F0502020204030204" pitchFamily="34" charset="0"/>
              </a:rPr>
              <a:t>– катушка связи с нагрузкой </a:t>
            </a:r>
            <a:r>
              <a:rPr lang="en-US" sz="1600" i="1" dirty="0">
                <a:latin typeface="Calibri" panose="020F0502020204030204" pitchFamily="34" charset="0"/>
                <a:ea typeface="Times New Roman" panose="02020603050405020304" pitchFamily="18" charset="0"/>
                <a:cs typeface="Calibri" panose="020F0502020204030204" pitchFamily="34" charset="0"/>
              </a:rPr>
              <a:t>R</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н</a:t>
            </a:r>
            <a:r>
              <a:rPr lang="ru-RU" sz="1600" dirty="0">
                <a:latin typeface="Calibri" panose="020F0502020204030204" pitchFamily="34" charset="0"/>
                <a:ea typeface="Times New Roman" panose="02020603050405020304" pitchFamily="18" charset="0"/>
                <a:cs typeface="Calibri" panose="020F0502020204030204" pitchFamily="34" charset="0"/>
              </a:rPr>
              <a:t>. Пусть частота сигнала достаточно низкая, так что транзистор можно считать безынерционным и поэтому при анализе воспользуемся статическими вольтамперными характеристиками.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Воспользуемся кусочно-линейной аппроксимацией вольтамперной характеристики (ВАХ), показанной на рис. 15.</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5"/>
          <p:cNvPicPr/>
          <p:nvPr/>
        </p:nvPicPr>
        <p:blipFill rotWithShape="1">
          <a:blip r:embed="rId2">
            <a:extLst>
              <a:ext uri="{28A0092B-C50C-407E-A947-70E740481C1C}">
                <a14:useLocalDpi xmlns:a14="http://schemas.microsoft.com/office/drawing/2010/main" val="0"/>
              </a:ext>
            </a:extLst>
          </a:blip>
          <a:srcRect l="12555"/>
          <a:stretch/>
        </p:blipFill>
        <p:spPr bwMode="auto">
          <a:xfrm>
            <a:off x="3417455" y="2127057"/>
            <a:ext cx="4562764" cy="3341109"/>
          </a:xfrm>
          <a:prstGeom prst="rect">
            <a:avLst/>
          </a:prstGeom>
          <a:ln>
            <a:noFill/>
          </a:ln>
          <a:extLst>
            <a:ext uri="{53640926-AAD7-44D8-BBD7-CCE9431645EC}">
              <a14:shadowObscured xmlns:a14="http://schemas.microsoft.com/office/drawing/2010/main"/>
            </a:ext>
          </a:extLst>
        </p:spPr>
      </p:pic>
      <p:sp>
        <p:nvSpPr>
          <p:cNvPr id="7" name="Прямоугольник 6"/>
          <p:cNvSpPr/>
          <p:nvPr/>
        </p:nvSpPr>
        <p:spPr>
          <a:xfrm>
            <a:off x="5623679" y="5723705"/>
            <a:ext cx="870751" cy="388696"/>
          </a:xfrm>
          <a:prstGeom prst="rect">
            <a:avLst/>
          </a:prstGeom>
        </p:spPr>
        <p:txBody>
          <a:bodyPr wrap="none">
            <a:spAutoFit/>
          </a:bodyPr>
          <a:lstStyle/>
          <a:p>
            <a:pPr algn="ctr">
              <a:lnSpc>
                <a:spcPct val="107000"/>
              </a:lnSpc>
              <a:spcAft>
                <a:spcPts val="0"/>
              </a:spcAft>
            </a:pPr>
            <a:r>
              <a:rPr lang="ru-RU" dirty="0">
                <a:latin typeface="Calibri" panose="020F0502020204030204" pitchFamily="34" charset="0"/>
                <a:ea typeface="Times New Roman" panose="02020603050405020304" pitchFamily="18" charset="0"/>
                <a:cs typeface="Calibri" panose="020F0502020204030204" pitchFamily="34" charset="0"/>
              </a:rPr>
              <a:t>Рис. 15</a:t>
            </a:r>
            <a:endParaRPr lang="ru-RU" sz="12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829599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95562" y="298301"/>
            <a:ext cx="11471563" cy="6001643"/>
          </a:xfrm>
          <a:prstGeom prst="rect">
            <a:avLst/>
          </a:prstGeom>
        </p:spPr>
        <p:txBody>
          <a:bodyPr wrap="square">
            <a:spAutoFit/>
          </a:bodyPr>
          <a:lstStyle/>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При воздействии входного напряжения </a:t>
            </a:r>
            <a:r>
              <a:rPr lang="ru-RU" sz="1600" i="1" dirty="0" err="1">
                <a:latin typeface="Calibri" panose="020F0502020204030204" pitchFamily="34" charset="0"/>
                <a:ea typeface="Times New Roman" panose="02020603050405020304" pitchFamily="18" charset="0"/>
                <a:cs typeface="Calibri" panose="020F0502020204030204" pitchFamily="34" charset="0"/>
              </a:rPr>
              <a:t>u</a:t>
            </a:r>
            <a:r>
              <a:rPr lang="ru-RU" sz="1600" baseline="-25000" dirty="0" err="1">
                <a:latin typeface="Calibri" panose="020F0502020204030204" pitchFamily="34" charset="0"/>
                <a:ea typeface="Times New Roman" panose="02020603050405020304" pitchFamily="18" charset="0"/>
                <a:cs typeface="Calibri" panose="020F0502020204030204" pitchFamily="34" charset="0"/>
              </a:rPr>
              <a:t>вх</a:t>
            </a:r>
            <a:r>
              <a:rPr lang="ru-RU" sz="1600" dirty="0">
                <a:latin typeface="Calibri" panose="020F0502020204030204" pitchFamily="34" charset="0"/>
                <a:ea typeface="Times New Roman" panose="02020603050405020304" pitchFamily="18" charset="0"/>
                <a:cs typeface="Calibri" panose="020F0502020204030204" pitchFamily="34" charset="0"/>
              </a:rPr>
              <a:t> = </a:t>
            </a:r>
            <a:r>
              <a:rPr lang="en-US" sz="1600" i="1" dirty="0">
                <a:latin typeface="Calibri" panose="020F0502020204030204" pitchFamily="34" charset="0"/>
                <a:ea typeface="Times New Roman" panose="02020603050405020304" pitchFamily="18" charset="0"/>
                <a:cs typeface="Calibri" panose="020F0502020204030204" pitchFamily="34" charset="0"/>
              </a:rPr>
              <a:t>U</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б</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en-US" sz="1600" dirty="0" err="1">
                <a:latin typeface="Calibri" panose="020F0502020204030204" pitchFamily="34" charset="0"/>
                <a:ea typeface="Times New Roman" panose="02020603050405020304" pitchFamily="18" charset="0"/>
                <a:cs typeface="Calibri" panose="020F0502020204030204" pitchFamily="34" charset="0"/>
              </a:rPr>
              <a:t>cos</a:t>
            </a:r>
            <a:r>
              <a:rPr lang="en-US" sz="1600" dirty="0" err="1">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en-US" sz="1600" i="1" dirty="0" err="1">
                <a:latin typeface="Calibri" panose="020F0502020204030204" pitchFamily="34" charset="0"/>
                <a:ea typeface="Times New Roman" panose="02020603050405020304" pitchFamily="18" charset="0"/>
                <a:cs typeface="Calibri" panose="020F0502020204030204" pitchFamily="34" charset="0"/>
              </a:rPr>
              <a:t>t</a:t>
            </a:r>
            <a:r>
              <a:rPr lang="ru-RU" sz="1600" dirty="0">
                <a:latin typeface="Calibri" panose="020F0502020204030204" pitchFamily="34" charset="0"/>
                <a:ea typeface="Times New Roman" panose="02020603050405020304" pitchFamily="18" charset="0"/>
                <a:cs typeface="Calibri" panose="020F0502020204030204" pitchFamily="34" charset="0"/>
              </a:rPr>
              <a:t>,</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напряжение на базе транзистора изменяется по закону </a:t>
            </a:r>
            <a:r>
              <a:rPr lang="ru-RU" sz="1600" i="1" dirty="0">
                <a:latin typeface="Calibri" panose="020F0502020204030204" pitchFamily="34" charset="0"/>
                <a:ea typeface="Times New Roman" panose="02020603050405020304" pitchFamily="18" charset="0"/>
                <a:cs typeface="Calibri" panose="020F0502020204030204" pitchFamily="34" charset="0"/>
              </a:rPr>
              <a:t>е</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б</a:t>
            </a:r>
            <a:r>
              <a:rPr lang="ru-RU" sz="1600" dirty="0">
                <a:latin typeface="Calibri" panose="020F0502020204030204" pitchFamily="34" charset="0"/>
                <a:ea typeface="Times New Roman" panose="02020603050405020304" pitchFamily="18" charset="0"/>
                <a:cs typeface="Calibri" panose="020F0502020204030204" pitchFamily="34" charset="0"/>
              </a:rPr>
              <a:t> = </a:t>
            </a:r>
            <a:r>
              <a:rPr lang="ru-RU" sz="1600" i="1" dirty="0">
                <a:latin typeface="Calibri" panose="020F0502020204030204" pitchFamily="34" charset="0"/>
                <a:ea typeface="Times New Roman" panose="02020603050405020304" pitchFamily="18" charset="0"/>
                <a:cs typeface="Calibri" panose="020F0502020204030204" pitchFamily="34" charset="0"/>
              </a:rPr>
              <a:t>Е</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б</a:t>
            </a:r>
            <a:r>
              <a:rPr lang="ru-RU" sz="1600" dirty="0">
                <a:latin typeface="Calibri" panose="020F0502020204030204" pitchFamily="34" charset="0"/>
                <a:ea typeface="Times New Roman" panose="02020603050405020304" pitchFamily="18" charset="0"/>
                <a:cs typeface="Calibri" panose="020F0502020204030204" pitchFamily="34" charset="0"/>
              </a:rPr>
              <a:t> + </a:t>
            </a:r>
            <a:r>
              <a:rPr lang="en-US" sz="1600" i="1" dirty="0">
                <a:latin typeface="Calibri" panose="020F0502020204030204" pitchFamily="34" charset="0"/>
                <a:ea typeface="Times New Roman" panose="02020603050405020304" pitchFamily="18" charset="0"/>
                <a:cs typeface="Calibri" panose="020F0502020204030204" pitchFamily="34" charset="0"/>
              </a:rPr>
              <a:t>U</a:t>
            </a:r>
            <a:r>
              <a:rPr lang="ru-RU" sz="1600" baseline="-25000" dirty="0">
                <a:latin typeface="Calibri" panose="020F0502020204030204" pitchFamily="34" charset="0"/>
                <a:ea typeface="Times New Roman" panose="02020603050405020304" pitchFamily="18" charset="0"/>
                <a:cs typeface="Calibri" panose="020F0502020204030204" pitchFamily="34" charset="0"/>
              </a:rPr>
              <a:t>с</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en-US" sz="1600" i="1" dirty="0" err="1">
                <a:latin typeface="Calibri" panose="020F0502020204030204" pitchFamily="34" charset="0"/>
                <a:ea typeface="Times New Roman" panose="02020603050405020304" pitchFamily="18" charset="0"/>
                <a:cs typeface="Calibri" panose="020F0502020204030204" pitchFamily="34" charset="0"/>
              </a:rPr>
              <a:t>cos</a:t>
            </a:r>
            <a:r>
              <a:rPr lang="en-US" sz="1600" dirty="0" err="1">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en-US" sz="1600" i="1" dirty="0" err="1">
                <a:latin typeface="Calibri" panose="020F0502020204030204" pitchFamily="34" charset="0"/>
                <a:ea typeface="Times New Roman" panose="02020603050405020304" pitchFamily="18" charset="0"/>
                <a:cs typeface="Calibri" panose="020F0502020204030204" pitchFamily="34" charset="0"/>
              </a:rPr>
              <a:t>t</a:t>
            </a:r>
            <a:r>
              <a:rPr lang="ru-RU" sz="1600" dirty="0">
                <a:latin typeface="Calibri" panose="020F0502020204030204" pitchFamily="34" charset="0"/>
                <a:ea typeface="Times New Roman" panose="02020603050405020304" pitchFamily="18" charset="0"/>
                <a:cs typeface="Calibri" panose="020F0502020204030204" pitchFamily="34" charset="0"/>
              </a:rPr>
              <a:t>.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В коллекторную цепь включен контур, который настраивается на частоту первой гармоники тока коллектора. Вследствие высокой добротности контура (</a:t>
            </a:r>
            <a:r>
              <a:rPr lang="en-US" sz="1600" i="1" dirty="0">
                <a:latin typeface="Calibri" panose="020F0502020204030204" pitchFamily="34" charset="0"/>
                <a:ea typeface="Times New Roman" panose="02020603050405020304" pitchFamily="18" charset="0"/>
                <a:cs typeface="Calibri" panose="020F0502020204030204" pitchFamily="34" charset="0"/>
              </a:rPr>
              <a:t>Q</a:t>
            </a:r>
            <a:r>
              <a:rPr lang="ru-RU" sz="1600" dirty="0">
                <a:latin typeface="Calibri" panose="020F0502020204030204" pitchFamily="34" charset="0"/>
                <a:ea typeface="Times New Roman" panose="02020603050405020304" pitchFamily="18" charset="0"/>
                <a:cs typeface="Calibri" panose="020F0502020204030204" pitchFamily="34" charset="0"/>
              </a:rPr>
              <a:t> = 75...300) высшие гармоники не создают на нем падения напряжения. Для первой же гармоники тока контур будет представлять активное сопротивление, зависящее от </a:t>
            </a:r>
          </a:p>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      </a:t>
            </a:r>
            <a:r>
              <a:rPr lang="ru-RU" sz="1600" dirty="0">
                <a:latin typeface="Calibri" panose="020F0502020204030204" pitchFamily="34" charset="0"/>
                <a:ea typeface="Times New Roman" panose="02020603050405020304" pitchFamily="18" charset="0"/>
                <a:cs typeface="Calibri" panose="020F0502020204030204" pitchFamily="34" charset="0"/>
              </a:rPr>
              <a:t> - характеристического сопротивления контура;</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en-US" sz="1600" i="1" dirty="0">
                <a:latin typeface="Calibri" panose="020F0502020204030204" pitchFamily="34" charset="0"/>
                <a:ea typeface="Times New Roman" panose="02020603050405020304" pitchFamily="18" charset="0"/>
                <a:cs typeface="Calibri" panose="020F0502020204030204" pitchFamily="34" charset="0"/>
              </a:rPr>
              <a:t>r</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a:t>
            </a:r>
            <a:r>
              <a:rPr lang="ru-RU" sz="1600" dirty="0">
                <a:latin typeface="Calibri" panose="020F0502020204030204" pitchFamily="34" charset="0"/>
                <a:ea typeface="Times New Roman" panose="02020603050405020304" pitchFamily="18" charset="0"/>
                <a:cs typeface="Calibri" panose="020F0502020204030204" pitchFamily="34" charset="0"/>
              </a:rPr>
              <a:t>  -  сопротивления потерь в контуре;</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en-US" sz="1600" i="1" dirty="0">
                <a:latin typeface="Calibri" panose="020F0502020204030204" pitchFamily="34" charset="0"/>
                <a:ea typeface="Times New Roman" panose="02020603050405020304" pitchFamily="18" charset="0"/>
                <a:cs typeface="Calibri" panose="020F0502020204030204" pitchFamily="34" charset="0"/>
              </a:rPr>
              <a:t>L</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en-US" sz="1600" i="1" dirty="0">
                <a:latin typeface="Calibri" panose="020F0502020204030204" pitchFamily="34" charset="0"/>
                <a:ea typeface="Times New Roman" panose="02020603050405020304" pitchFamily="18" charset="0"/>
                <a:cs typeface="Calibri" panose="020F0502020204030204" pitchFamily="34" charset="0"/>
              </a:rPr>
              <a:t>C</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a:t>
            </a:r>
            <a:r>
              <a:rPr lang="ru-RU" sz="1600" dirty="0">
                <a:latin typeface="Calibri" panose="020F0502020204030204" pitchFamily="34" charset="0"/>
                <a:ea typeface="Times New Roman" panose="02020603050405020304" pitchFamily="18" charset="0"/>
                <a:cs typeface="Calibri" panose="020F0502020204030204" pitchFamily="34" charset="0"/>
              </a:rPr>
              <a:t> - индуктивность и емкость контура.</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en-US" sz="1600" i="1" dirty="0">
                <a:latin typeface="Calibri" panose="020F0502020204030204" pitchFamily="34" charset="0"/>
                <a:ea typeface="Times New Roman" panose="02020603050405020304" pitchFamily="18" charset="0"/>
                <a:cs typeface="Calibri" panose="020F0502020204030204" pitchFamily="34" charset="0"/>
              </a:rPr>
              <a:t>R</a:t>
            </a:r>
            <a:r>
              <a:rPr lang="ru-RU" sz="1600" baseline="-25000" dirty="0">
                <a:latin typeface="Calibri" panose="020F0502020204030204" pitchFamily="34" charset="0"/>
                <a:ea typeface="Times New Roman" panose="02020603050405020304" pitchFamily="18" charset="0"/>
                <a:cs typeface="Calibri" panose="020F0502020204030204" pitchFamily="34" charset="0"/>
              </a:rPr>
              <a:t>э</a:t>
            </a:r>
            <a:r>
              <a:rPr lang="ru-RU" sz="1600" dirty="0">
                <a:latin typeface="Calibri" panose="020F0502020204030204" pitchFamily="34" charset="0"/>
                <a:ea typeface="Times New Roman" panose="02020603050405020304" pitchFamily="18" charset="0"/>
                <a:cs typeface="Calibri" panose="020F0502020204030204" pitchFamily="34" charset="0"/>
              </a:rPr>
              <a:t> = </a:t>
            </a:r>
            <a:r>
              <a:rPr lang="ru-RU"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ru-RU" sz="1600" baseline="30000" dirty="0">
                <a:latin typeface="Calibri" panose="020F0502020204030204" pitchFamily="34" charset="0"/>
                <a:ea typeface="Times New Roman" panose="02020603050405020304" pitchFamily="18" charset="0"/>
                <a:cs typeface="Calibri" panose="020F0502020204030204" pitchFamily="34" charset="0"/>
              </a:rPr>
              <a:t>2</a:t>
            </a:r>
            <a:r>
              <a:rPr lang="ru-RU" sz="1600" dirty="0">
                <a:latin typeface="Calibri" panose="020F0502020204030204" pitchFamily="34" charset="0"/>
                <a:ea typeface="Times New Roman" panose="02020603050405020304" pitchFamily="18" charset="0"/>
                <a:cs typeface="Calibri" panose="020F0502020204030204" pitchFamily="34" charset="0"/>
              </a:rPr>
              <a:t>/</a:t>
            </a:r>
            <a:r>
              <a:rPr lang="ru-RU" sz="1600" i="1" dirty="0">
                <a:latin typeface="Calibri" panose="020F0502020204030204" pitchFamily="34" charset="0"/>
                <a:ea typeface="Times New Roman" panose="02020603050405020304" pitchFamily="18" charset="0"/>
                <a:cs typeface="Calibri" panose="020F0502020204030204" pitchFamily="34" charset="0"/>
              </a:rPr>
              <a:t> </a:t>
            </a:r>
            <a:r>
              <a:rPr lang="en-US" sz="1600" i="1" dirty="0">
                <a:latin typeface="Calibri" panose="020F0502020204030204" pitchFamily="34" charset="0"/>
                <a:ea typeface="Times New Roman" panose="02020603050405020304" pitchFamily="18" charset="0"/>
                <a:cs typeface="Calibri" panose="020F0502020204030204" pitchFamily="34" charset="0"/>
              </a:rPr>
              <a:t>r</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 </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en-US" sz="1600" i="1" dirty="0">
                <a:latin typeface="Calibri" panose="020F0502020204030204" pitchFamily="34" charset="0"/>
                <a:ea typeface="Times New Roman" panose="02020603050405020304" pitchFamily="18" charset="0"/>
                <a:cs typeface="Calibri" panose="020F0502020204030204" pitchFamily="34" charset="0"/>
              </a:rPr>
              <a:t>L</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a:t>
            </a:r>
            <a:r>
              <a:rPr lang="ru-RU" sz="1600" dirty="0">
                <a:latin typeface="Calibri" panose="020F0502020204030204" pitchFamily="34" charset="0"/>
                <a:ea typeface="Times New Roman" panose="02020603050405020304" pitchFamily="18" charset="0"/>
                <a:cs typeface="Calibri" panose="020F0502020204030204" pitchFamily="34" charset="0"/>
              </a:rPr>
              <a:t>/</a:t>
            </a:r>
            <a:r>
              <a:rPr lang="en-US" sz="1600" i="1" dirty="0">
                <a:latin typeface="Calibri" panose="020F0502020204030204" pitchFamily="34" charset="0"/>
                <a:ea typeface="Times New Roman" panose="02020603050405020304" pitchFamily="18" charset="0"/>
                <a:cs typeface="Calibri" panose="020F0502020204030204" pitchFamily="34" charset="0"/>
              </a:rPr>
              <a:t>C</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a:t>
            </a:r>
            <a:r>
              <a:rPr lang="ru-RU" sz="1600" i="1" dirty="0">
                <a:latin typeface="Calibri" panose="020F0502020204030204" pitchFamily="34" charset="0"/>
                <a:ea typeface="Times New Roman" panose="02020603050405020304" pitchFamily="18" charset="0"/>
                <a:cs typeface="Calibri" panose="020F0502020204030204" pitchFamily="34" charset="0"/>
              </a:rPr>
              <a:t> </a:t>
            </a:r>
            <a:r>
              <a:rPr lang="en-US" sz="1600" i="1" dirty="0">
                <a:latin typeface="Calibri" panose="020F0502020204030204" pitchFamily="34" charset="0"/>
                <a:ea typeface="Times New Roman" panose="02020603050405020304" pitchFamily="18" charset="0"/>
                <a:cs typeface="Calibri" panose="020F0502020204030204" pitchFamily="34" charset="0"/>
              </a:rPr>
              <a:t>r</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a:t>
            </a:r>
            <a:r>
              <a:rPr lang="ru-RU" sz="1600" dirty="0">
                <a:latin typeface="Calibri" panose="020F0502020204030204" pitchFamily="34" charset="0"/>
                <a:ea typeface="Times New Roman" panose="02020603050405020304" pitchFamily="18" charset="0"/>
                <a:cs typeface="Calibri" panose="020F0502020204030204" pitchFamily="34" charset="0"/>
              </a:rPr>
              <a:t>,</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en-US" sz="1600" i="1" dirty="0">
                <a:latin typeface="Calibri" panose="020F0502020204030204" pitchFamily="34" charset="0"/>
                <a:ea typeface="Times New Roman" panose="02020603050405020304" pitchFamily="18" charset="0"/>
                <a:cs typeface="Calibri" panose="020F0502020204030204" pitchFamily="34" charset="0"/>
              </a:rPr>
              <a:t>u</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en-US" sz="1600" dirty="0">
                <a:latin typeface="Calibri" panose="020F0502020204030204" pitchFamily="34" charset="0"/>
                <a:ea typeface="Times New Roman" panose="02020603050405020304" pitchFamily="18" charset="0"/>
                <a:cs typeface="Calibri" panose="020F0502020204030204" pitchFamily="34" charset="0"/>
              </a:rPr>
              <a:t>= </a:t>
            </a:r>
            <a:r>
              <a:rPr lang="en-US" sz="1600" i="1" dirty="0">
                <a:latin typeface="Calibri" panose="020F0502020204030204" pitchFamily="34" charset="0"/>
                <a:ea typeface="Times New Roman" panose="02020603050405020304" pitchFamily="18" charset="0"/>
                <a:cs typeface="Calibri" panose="020F0502020204030204" pitchFamily="34" charset="0"/>
              </a:rPr>
              <a:t>R</a:t>
            </a:r>
            <a:r>
              <a:rPr lang="ru-RU" sz="1600" baseline="-25000" dirty="0">
                <a:latin typeface="Calibri" panose="020F0502020204030204" pitchFamily="34" charset="0"/>
                <a:ea typeface="Times New Roman" panose="02020603050405020304" pitchFamily="18" charset="0"/>
                <a:cs typeface="Calibri" panose="020F0502020204030204" pitchFamily="34" charset="0"/>
              </a:rPr>
              <a:t>э </a:t>
            </a:r>
            <a:r>
              <a:rPr lang="en-US" sz="1600" i="1" dirty="0">
                <a:latin typeface="Calibri" panose="020F0502020204030204" pitchFamily="34" charset="0"/>
                <a:ea typeface="Times New Roman" panose="02020603050405020304" pitchFamily="18" charset="0"/>
                <a:cs typeface="Calibri" panose="020F0502020204030204" pitchFamily="34" charset="0"/>
              </a:rPr>
              <a:t>I</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a:t>
            </a:r>
            <a:r>
              <a:rPr lang="en-US" sz="1600" baseline="-25000" dirty="0">
                <a:latin typeface="Calibri" panose="020F0502020204030204" pitchFamily="34" charset="0"/>
                <a:ea typeface="Times New Roman" panose="02020603050405020304" pitchFamily="18" charset="0"/>
                <a:cs typeface="Calibri" panose="020F0502020204030204" pitchFamily="34" charset="0"/>
              </a:rPr>
              <a:t>1</a:t>
            </a:r>
            <a:r>
              <a:rPr lang="en-US" sz="1600" dirty="0">
                <a:latin typeface="Calibri" panose="020F0502020204030204" pitchFamily="34" charset="0"/>
                <a:ea typeface="Times New Roman" panose="02020603050405020304" pitchFamily="18" charset="0"/>
                <a:cs typeface="Calibri" panose="020F0502020204030204" pitchFamily="34" charset="0"/>
              </a:rPr>
              <a:t> cos</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en-US"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en-US" sz="1600" i="1" dirty="0">
                <a:latin typeface="Calibri" panose="020F0502020204030204" pitchFamily="34" charset="0"/>
                <a:ea typeface="Times New Roman" panose="02020603050405020304" pitchFamily="18" charset="0"/>
                <a:cs typeface="Calibri" panose="020F0502020204030204" pitchFamily="34" charset="0"/>
              </a:rPr>
              <a:t>t </a:t>
            </a:r>
            <a:r>
              <a:rPr lang="en-US" sz="1600" dirty="0">
                <a:latin typeface="Calibri" panose="020F0502020204030204" pitchFamily="34" charset="0"/>
                <a:ea typeface="Times New Roman" panose="02020603050405020304" pitchFamily="18" charset="0"/>
                <a:cs typeface="Calibri" panose="020F0502020204030204" pitchFamily="34" charset="0"/>
              </a:rPr>
              <a:t>= </a:t>
            </a:r>
            <a:r>
              <a:rPr lang="en-US" sz="1600" i="1" dirty="0">
                <a:latin typeface="Calibri" panose="020F0502020204030204" pitchFamily="34" charset="0"/>
                <a:ea typeface="Times New Roman" panose="02020603050405020304" pitchFamily="18" charset="0"/>
                <a:cs typeface="Calibri" panose="020F0502020204030204" pitchFamily="34" charset="0"/>
              </a:rPr>
              <a:t>U</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en-US" sz="1600" dirty="0">
                <a:latin typeface="Calibri" panose="020F0502020204030204" pitchFamily="34" charset="0"/>
                <a:ea typeface="Times New Roman" panose="02020603050405020304" pitchFamily="18" charset="0"/>
                <a:cs typeface="Calibri" panose="020F0502020204030204" pitchFamily="34" charset="0"/>
              </a:rPr>
              <a:t>cos</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en-US"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en-US" sz="1600" i="1" dirty="0">
                <a:latin typeface="Calibri" panose="020F0502020204030204" pitchFamily="34" charset="0"/>
                <a:ea typeface="Times New Roman" panose="02020603050405020304" pitchFamily="18" charset="0"/>
                <a:cs typeface="Calibri" panose="020F0502020204030204" pitchFamily="34" charset="0"/>
              </a:rPr>
              <a:t>t,</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en-US" sz="1600" i="1" dirty="0">
                <a:latin typeface="Calibri" panose="020F0502020204030204" pitchFamily="34" charset="0"/>
                <a:ea typeface="Times New Roman" panose="02020603050405020304" pitchFamily="18" charset="0"/>
                <a:cs typeface="Calibri" panose="020F0502020204030204" pitchFamily="34" charset="0"/>
              </a:rPr>
              <a:t>e</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 </a:t>
            </a:r>
            <a:r>
              <a:rPr lang="en-US" sz="1600" dirty="0">
                <a:latin typeface="Calibri" panose="020F0502020204030204" pitchFamily="34" charset="0"/>
                <a:ea typeface="Times New Roman" panose="02020603050405020304" pitchFamily="18" charset="0"/>
                <a:cs typeface="Calibri" panose="020F0502020204030204" pitchFamily="34" charset="0"/>
              </a:rPr>
              <a:t>= </a:t>
            </a:r>
            <a:r>
              <a:rPr lang="en-US" sz="1600" i="1" dirty="0">
                <a:latin typeface="Calibri" panose="020F0502020204030204" pitchFamily="34" charset="0"/>
                <a:ea typeface="Times New Roman" panose="02020603050405020304" pitchFamily="18" charset="0"/>
                <a:cs typeface="Calibri" panose="020F0502020204030204" pitchFamily="34" charset="0"/>
              </a:rPr>
              <a:t>E</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 </a:t>
            </a:r>
            <a:r>
              <a:rPr lang="en-US" sz="1600" i="1" dirty="0">
                <a:latin typeface="Calibri" panose="020F0502020204030204" pitchFamily="34" charset="0"/>
                <a:ea typeface="Times New Roman" panose="02020603050405020304" pitchFamily="18" charset="0"/>
                <a:cs typeface="Calibri" panose="020F0502020204030204" pitchFamily="34" charset="0"/>
              </a:rPr>
              <a:t>U</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en-US" sz="1600" dirty="0">
                <a:latin typeface="Calibri" panose="020F0502020204030204" pitchFamily="34" charset="0"/>
                <a:ea typeface="Times New Roman" panose="02020603050405020304" pitchFamily="18" charset="0"/>
                <a:cs typeface="Calibri" panose="020F0502020204030204" pitchFamily="34" charset="0"/>
              </a:rPr>
              <a:t>cos</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en-US"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en-US" sz="1600" i="1" dirty="0">
                <a:latin typeface="Calibri" panose="020F0502020204030204" pitchFamily="34" charset="0"/>
                <a:ea typeface="Times New Roman" panose="02020603050405020304" pitchFamily="18" charset="0"/>
                <a:cs typeface="Calibri" panose="020F0502020204030204" pitchFamily="34" charset="0"/>
              </a:rPr>
              <a:t>t.</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1600" dirty="0">
                <a:latin typeface="Calibri" panose="020F0502020204030204" pitchFamily="34" charset="0"/>
                <a:ea typeface="Times New Roman" panose="02020603050405020304" pitchFamily="18" charset="0"/>
                <a:cs typeface="Calibri" panose="020F0502020204030204" pitchFamily="34" charset="0"/>
              </a:rPr>
              <a:t> </a:t>
            </a:r>
            <a:r>
              <a:rPr lang="ru-RU" sz="1600" dirty="0">
                <a:latin typeface="Calibri" panose="020F0502020204030204" pitchFamily="34" charset="0"/>
                <a:ea typeface="Times New Roman" panose="02020603050405020304" pitchFamily="18" charset="0"/>
                <a:cs typeface="Calibri" panose="020F0502020204030204" pitchFamily="34" charset="0"/>
              </a:rPr>
              <a:t>При настройке колебательного контура в цепи коллектора на частоту входного сигнала он имеет наибольшее сопротивление, при </a:t>
            </a:r>
            <a:r>
              <a:rPr lang="ru-RU" sz="1600" dirty="0" err="1">
                <a:latin typeface="Calibri" panose="020F0502020204030204" pitchFamily="34" charset="0"/>
                <a:ea typeface="Times New Roman" panose="02020603050405020304" pitchFamily="18" charset="0"/>
                <a:cs typeface="Calibri" panose="020F0502020204030204" pitchFamily="34" charset="0"/>
              </a:rPr>
              <a:t>расстройке</a:t>
            </a:r>
            <a:r>
              <a:rPr lang="ru-RU" sz="1600" dirty="0">
                <a:latin typeface="Calibri" panose="020F0502020204030204" pitchFamily="34" charset="0"/>
                <a:ea typeface="Times New Roman" panose="02020603050405020304" pitchFamily="18" charset="0"/>
                <a:cs typeface="Calibri" panose="020F0502020204030204" pitchFamily="34" charset="0"/>
              </a:rPr>
              <a:t> сопротивление уменьшается. Ток коллектора представляет собой импульс (в режиме с отсечкой).</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Углом отсечки коллекторного (базового) тока называют фазовый угол </a:t>
            </a:r>
            <a:r>
              <a:rPr lang="ru-RU"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ru-RU" sz="1600" dirty="0">
                <a:latin typeface="Calibri" panose="020F0502020204030204" pitchFamily="34" charset="0"/>
                <a:ea typeface="Times New Roman" panose="02020603050405020304" pitchFamily="18" charset="0"/>
                <a:cs typeface="Calibri" panose="020F0502020204030204" pitchFamily="34" charset="0"/>
              </a:rPr>
              <a:t>, соответствующий половине той части периода колебаний, в течение которой в коллекторной (базовой) цепи протекает ток.</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122125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272" y="275418"/>
            <a:ext cx="11379200" cy="2639441"/>
          </a:xfrm>
          <a:prstGeom prst="rect">
            <a:avLst/>
          </a:prstGeom>
        </p:spPr>
        <p:txBody>
          <a:bodyPr wrap="square">
            <a:spAutoFit/>
          </a:bodyPr>
          <a:lstStyle/>
          <a:p>
            <a:pPr marL="228600">
              <a:lnSpc>
                <a:spcPct val="150000"/>
              </a:lnSpc>
              <a:spcAft>
                <a:spcPts val="0"/>
              </a:spcAft>
            </a:pPr>
            <a:r>
              <a:rPr lang="ru-RU" sz="1600" i="1" dirty="0">
                <a:latin typeface="Calibri" panose="020F0502020204030204" pitchFamily="34" charset="0"/>
                <a:ea typeface="Times New Roman" panose="02020603050405020304" pitchFamily="18" charset="0"/>
                <a:cs typeface="Calibri" panose="020F0502020204030204" pitchFamily="34" charset="0"/>
              </a:rPr>
              <a:t>Режимы работы ГВВ</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marL="228600">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В зависимости от величины угла отсечки коллекторного тока различают режимы работы ГВВ:</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marL="228600">
              <a:lnSpc>
                <a:spcPct val="150000"/>
              </a:lnSpc>
              <a:spcAft>
                <a:spcPts val="0"/>
              </a:spcAft>
            </a:pPr>
            <a:r>
              <a:rPr lang="ru-RU" sz="1600" i="1" dirty="0">
                <a:latin typeface="Calibri" panose="020F0502020204030204" pitchFamily="34" charset="0"/>
                <a:ea typeface="Times New Roman" panose="02020603050405020304" pitchFamily="18" charset="0"/>
                <a:cs typeface="Calibri" panose="020F0502020204030204" pitchFamily="34" charset="0"/>
              </a:rPr>
              <a:t>А, </a:t>
            </a:r>
            <a:r>
              <a:rPr lang="ru-RU" sz="1600" dirty="0">
                <a:latin typeface="Calibri" panose="020F0502020204030204" pitchFamily="34" charset="0"/>
                <a:ea typeface="Times New Roman" panose="02020603050405020304" pitchFamily="18" charset="0"/>
                <a:cs typeface="Calibri" panose="020F0502020204030204" pitchFamily="34" charset="0"/>
              </a:rPr>
              <a:t>    при   </a:t>
            </a:r>
            <a:r>
              <a:rPr lang="ru-RU"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ru-RU" sz="1600" dirty="0">
                <a:latin typeface="Calibri" panose="020F0502020204030204" pitchFamily="34" charset="0"/>
                <a:ea typeface="Times New Roman" panose="02020603050405020304" pitchFamily="18" charset="0"/>
                <a:cs typeface="Calibri" panose="020F0502020204030204" pitchFamily="34" charset="0"/>
              </a:rPr>
              <a:t>  = </a:t>
            </a:r>
            <a:r>
              <a:rPr lang="ru-RU"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ru-RU" sz="1600" dirty="0">
                <a:latin typeface="Calibri" panose="020F0502020204030204" pitchFamily="34" charset="0"/>
                <a:ea typeface="Times New Roman" panose="02020603050405020304" pitchFamily="18" charset="0"/>
                <a:cs typeface="Calibri" panose="020F0502020204030204" pitchFamily="34" charset="0"/>
              </a:rPr>
              <a:t>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marL="228600">
              <a:lnSpc>
                <a:spcPct val="150000"/>
              </a:lnSpc>
              <a:spcAft>
                <a:spcPts val="0"/>
              </a:spcAft>
            </a:pPr>
            <a:r>
              <a:rPr lang="ru-RU" sz="1600" i="1" dirty="0">
                <a:latin typeface="Calibri" panose="020F0502020204030204" pitchFamily="34" charset="0"/>
                <a:ea typeface="Times New Roman" panose="02020603050405020304" pitchFamily="18" charset="0"/>
                <a:cs typeface="Calibri" panose="020F0502020204030204" pitchFamily="34" charset="0"/>
              </a:rPr>
              <a:t>АВ,</a:t>
            </a:r>
            <a:r>
              <a:rPr lang="ru-RU" sz="1600" dirty="0">
                <a:latin typeface="Calibri" panose="020F0502020204030204" pitchFamily="34" charset="0"/>
                <a:ea typeface="Times New Roman" panose="02020603050405020304" pitchFamily="18" charset="0"/>
                <a:cs typeface="Calibri" panose="020F0502020204030204" pitchFamily="34" charset="0"/>
              </a:rPr>
              <a:t>  при  </a:t>
            </a:r>
            <a:r>
              <a:rPr lang="ru-RU"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ru-RU" sz="1600" dirty="0">
                <a:latin typeface="Calibri" panose="020F0502020204030204" pitchFamily="34" charset="0"/>
                <a:ea typeface="Times New Roman" panose="02020603050405020304" pitchFamily="18" charset="0"/>
                <a:cs typeface="Calibri" panose="020F0502020204030204" pitchFamily="34" charset="0"/>
              </a:rPr>
              <a:t>2 </a:t>
            </a:r>
            <a:r>
              <a:rPr lang="ru-RU"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ru-RU"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ru-RU"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ru-RU"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ru-RU" sz="1600" dirty="0">
                <a:latin typeface="Calibri" panose="020F0502020204030204" pitchFamily="34" charset="0"/>
                <a:ea typeface="Times New Roman" panose="02020603050405020304" pitchFamily="18" charset="0"/>
                <a:cs typeface="Calibri" panose="020F0502020204030204" pitchFamily="34" charset="0"/>
              </a:rPr>
              <a:t>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marL="228600">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ru-RU" sz="1600" i="1" dirty="0">
                <a:latin typeface="Calibri" panose="020F0502020204030204" pitchFamily="34" charset="0"/>
                <a:ea typeface="Times New Roman" panose="02020603050405020304" pitchFamily="18" charset="0"/>
                <a:cs typeface="Calibri" panose="020F0502020204030204" pitchFamily="34" charset="0"/>
              </a:rPr>
              <a:t>В,</a:t>
            </a:r>
            <a:r>
              <a:rPr lang="ru-RU" sz="1600" dirty="0">
                <a:latin typeface="Calibri" panose="020F0502020204030204" pitchFamily="34" charset="0"/>
                <a:ea typeface="Times New Roman" panose="02020603050405020304" pitchFamily="18" charset="0"/>
                <a:cs typeface="Calibri" panose="020F0502020204030204" pitchFamily="34" charset="0"/>
              </a:rPr>
              <a:t>     при   </a:t>
            </a:r>
            <a:r>
              <a:rPr lang="ru-RU"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ru-RU" sz="1600" dirty="0">
                <a:latin typeface="Calibri" panose="020F0502020204030204" pitchFamily="34" charset="0"/>
                <a:ea typeface="Times New Roman" panose="02020603050405020304" pitchFamily="18" charset="0"/>
                <a:cs typeface="Calibri" panose="020F0502020204030204" pitchFamily="34" charset="0"/>
              </a:rPr>
              <a:t>  = </a:t>
            </a:r>
            <a:r>
              <a:rPr lang="ru-RU"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ru-RU" sz="1600" dirty="0">
                <a:latin typeface="Calibri" panose="020F0502020204030204" pitchFamily="34" charset="0"/>
                <a:ea typeface="Times New Roman" panose="02020603050405020304" pitchFamily="18" charset="0"/>
                <a:cs typeface="Calibri" panose="020F0502020204030204" pitchFamily="34" charset="0"/>
              </a:rPr>
              <a:t>2 ,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marL="228600">
              <a:lnSpc>
                <a:spcPct val="150000"/>
              </a:lnSpc>
              <a:spcAft>
                <a:spcPts val="0"/>
              </a:spcAft>
            </a:pPr>
            <a:r>
              <a:rPr lang="ru-RU" sz="1600" i="1" dirty="0">
                <a:latin typeface="Calibri" panose="020F0502020204030204" pitchFamily="34" charset="0"/>
                <a:ea typeface="Times New Roman" panose="02020603050405020304" pitchFamily="18" charset="0"/>
                <a:cs typeface="Calibri" panose="020F0502020204030204" pitchFamily="34" charset="0"/>
              </a:rPr>
              <a:t>С, </a:t>
            </a:r>
            <a:r>
              <a:rPr lang="ru-RU" sz="1600" dirty="0">
                <a:latin typeface="Calibri" panose="020F0502020204030204" pitchFamily="34" charset="0"/>
                <a:ea typeface="Times New Roman" panose="02020603050405020304" pitchFamily="18" charset="0"/>
                <a:cs typeface="Calibri" panose="020F0502020204030204" pitchFamily="34" charset="0"/>
              </a:rPr>
              <a:t>    при   </a:t>
            </a:r>
            <a:r>
              <a:rPr lang="ru-RU"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ru-RU"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ru-RU"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ru-RU" sz="1600" dirty="0">
                <a:latin typeface="Calibri" panose="020F0502020204030204" pitchFamily="34" charset="0"/>
                <a:ea typeface="Times New Roman" panose="02020603050405020304" pitchFamily="18" charset="0"/>
                <a:cs typeface="Calibri" panose="020F0502020204030204" pitchFamily="34" charset="0"/>
              </a:rPr>
              <a:t>2 .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marL="228600">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Требуемый режим устанавливается исходным напряжением смещения </a:t>
            </a:r>
            <a:r>
              <a:rPr lang="ru-RU" sz="1600" i="1" dirty="0">
                <a:latin typeface="Calibri" panose="020F0502020204030204" pitchFamily="34" charset="0"/>
                <a:ea typeface="Times New Roman" panose="02020603050405020304" pitchFamily="18" charset="0"/>
                <a:cs typeface="Calibri" panose="020F0502020204030204" pitchFamily="34" charset="0"/>
              </a:rPr>
              <a:t>Е</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б</a:t>
            </a:r>
            <a:r>
              <a:rPr lang="ru-RU" sz="1600" dirty="0">
                <a:latin typeface="Calibri" panose="020F0502020204030204" pitchFamily="34" charset="0"/>
                <a:ea typeface="Times New Roman" panose="02020603050405020304" pitchFamily="18" charset="0"/>
                <a:cs typeface="Calibri" panose="020F0502020204030204" pitchFamily="34" charset="0"/>
              </a:rPr>
              <a:t> и амплитудой напряжения возбуждения </a:t>
            </a:r>
            <a:r>
              <a:rPr lang="en-US" sz="1600" i="1" dirty="0">
                <a:latin typeface="Calibri" panose="020F0502020204030204" pitchFamily="34" charset="0"/>
                <a:ea typeface="Times New Roman" panose="02020603050405020304" pitchFamily="18" charset="0"/>
                <a:cs typeface="Calibri" panose="020F0502020204030204" pitchFamily="34" charset="0"/>
              </a:rPr>
              <a:t>U</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б</a:t>
            </a:r>
            <a:r>
              <a:rPr lang="ru-RU" sz="1600" dirty="0">
                <a:latin typeface="Calibri" panose="020F0502020204030204" pitchFamily="34" charset="0"/>
                <a:ea typeface="Times New Roman" panose="02020603050405020304" pitchFamily="18" charset="0"/>
                <a:cs typeface="Calibri" panose="020F0502020204030204" pitchFamily="34" charset="0"/>
              </a:rPr>
              <a:t>.</a:t>
            </a:r>
            <a:endParaRPr lang="ru-RU"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Прямоугольник 2"/>
          <p:cNvSpPr/>
          <p:nvPr/>
        </p:nvSpPr>
        <p:spPr>
          <a:xfrm>
            <a:off x="526472" y="3258363"/>
            <a:ext cx="10972800" cy="3877985"/>
          </a:xfrm>
          <a:prstGeom prst="rect">
            <a:avLst/>
          </a:prstGeom>
        </p:spPr>
        <p:txBody>
          <a:bodyPr wrap="square">
            <a:spAutoFit/>
          </a:bodyPr>
          <a:lstStyle/>
          <a:p>
            <a:pPr algn="ctr">
              <a:lnSpc>
                <a:spcPct val="150000"/>
              </a:lnSpc>
              <a:spcAft>
                <a:spcPts val="0"/>
              </a:spcAft>
            </a:pPr>
            <a:r>
              <a:rPr lang="ru-RU" b="1" dirty="0">
                <a:solidFill>
                  <a:srgbClr val="0070C0"/>
                </a:solidFill>
                <a:latin typeface="Calibri" panose="020F0502020204030204" pitchFamily="34" charset="0"/>
                <a:ea typeface="Times New Roman" panose="02020603050405020304" pitchFamily="18" charset="0"/>
                <a:cs typeface="Calibri" panose="020F0502020204030204" pitchFamily="34" charset="0"/>
              </a:rPr>
              <a:t>2.2.1 Гармонический анализ импульсов тока генератора</a:t>
            </a:r>
            <a:endParaRPr lang="ru-RU" sz="1200" b="1"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0"/>
              </a:spcAft>
            </a:pPr>
            <a:r>
              <a:rPr lang="ru-RU" dirty="0">
                <a:latin typeface="Calibri" panose="020F0502020204030204" pitchFamily="34" charset="0"/>
                <a:ea typeface="Times New Roman" panose="02020603050405020304" pitchFamily="18" charset="0"/>
                <a:cs typeface="Calibri" panose="020F0502020204030204" pitchFamily="34" charset="0"/>
              </a:rPr>
              <a:t> </a:t>
            </a:r>
            <a:endParaRPr lang="ru-RU" sz="1200" dirty="0">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0"/>
              </a:spcAft>
            </a:pPr>
            <a:r>
              <a:rPr lang="ru-RU" dirty="0">
                <a:latin typeface="Calibri" panose="020F0502020204030204" pitchFamily="34" charset="0"/>
                <a:ea typeface="Times New Roman" panose="02020603050405020304" pitchFamily="18" charset="0"/>
                <a:cs typeface="Calibri" panose="020F0502020204030204" pitchFamily="34" charset="0"/>
              </a:rPr>
              <a:t>Ток импульсов генератора можно представить гармоническими составляющими.</a:t>
            </a:r>
            <a:endParaRPr lang="ru-RU" sz="1200" dirty="0">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0"/>
              </a:spcAft>
            </a:pPr>
            <a:r>
              <a:rPr lang="ru-RU" dirty="0">
                <a:latin typeface="Calibri" panose="020F0502020204030204" pitchFamily="34" charset="0"/>
                <a:ea typeface="Times New Roman" panose="02020603050405020304" pitchFamily="18" charset="0"/>
                <a:cs typeface="Calibri" panose="020F0502020204030204" pitchFamily="34" charset="0"/>
              </a:rPr>
              <a:t>Для расчета </a:t>
            </a:r>
            <a:r>
              <a:rPr lang="ru-RU" sz="1600" dirty="0">
                <a:latin typeface="Calibri" panose="020F0502020204030204" pitchFamily="34" charset="0"/>
                <a:ea typeface="Times New Roman" panose="02020603050405020304" pitchFamily="18" charset="0"/>
                <a:cs typeface="Calibri" panose="020F0502020204030204" pitchFamily="34" charset="0"/>
              </a:rPr>
              <a:t>гармонических составляющих импульсов коллекторного тока необходимо выразить уравнение этих импульсов через </a:t>
            </a:r>
            <a:r>
              <a:rPr lang="ru-RU"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ru-RU" sz="1600" dirty="0">
                <a:latin typeface="Calibri" panose="020F0502020204030204" pitchFamily="34" charset="0"/>
                <a:ea typeface="Times New Roman" panose="02020603050405020304" pitchFamily="18" charset="0"/>
                <a:cs typeface="Calibri" panose="020F0502020204030204" pitchFamily="34" charset="0"/>
              </a:rPr>
              <a:t> и </a:t>
            </a:r>
            <a:r>
              <a:rPr lang="ru-RU" sz="1600"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 </a:t>
            </a:r>
            <a:r>
              <a:rPr lang="en-US" sz="1600" i="1" baseline="-25000" dirty="0">
                <a:latin typeface="Calibri" panose="020F0502020204030204" pitchFamily="34" charset="0"/>
                <a:ea typeface="Times New Roman" panose="02020603050405020304" pitchFamily="18" charset="0"/>
                <a:cs typeface="Calibri" panose="020F0502020204030204" pitchFamily="34" charset="0"/>
              </a:rPr>
              <a:t>max</a:t>
            </a:r>
            <a:r>
              <a:rPr lang="en-US" sz="1600" dirty="0">
                <a:latin typeface="Calibri" panose="020F0502020204030204" pitchFamily="34" charset="0"/>
                <a:ea typeface="Times New Roman" panose="02020603050405020304" pitchFamily="18" charset="0"/>
                <a:cs typeface="Calibri" panose="020F0502020204030204" pitchFamily="34" charset="0"/>
              </a:rPr>
              <a:t> </a:t>
            </a:r>
            <a:r>
              <a:rPr lang="ru-RU" sz="1600" dirty="0">
                <a:latin typeface="Calibri" panose="020F0502020204030204" pitchFamily="34" charset="0"/>
                <a:ea typeface="Times New Roman" panose="02020603050405020304" pitchFamily="18" charset="0"/>
                <a:cs typeface="Calibri" panose="020F0502020204030204" pitchFamily="34" charset="0"/>
              </a:rPr>
              <a:t>. </a:t>
            </a:r>
          </a:p>
          <a:p>
            <a:pPr>
              <a:lnSpc>
                <a:spcPct val="150000"/>
              </a:lnSpc>
            </a:pPr>
            <a:r>
              <a:rPr lang="ru-RU" sz="1600" dirty="0">
                <a:latin typeface="Calibri" panose="020F0502020204030204" pitchFamily="34" charset="0"/>
                <a:ea typeface="Times New Roman" panose="02020603050405020304" pitchFamily="18" charset="0"/>
                <a:cs typeface="Calibri" panose="020F0502020204030204" pitchFamily="34" charset="0"/>
              </a:rPr>
              <a:t>Для удобства расчетов этих составляющих вводят понятие о коэффициентах разложения импульса (коэффициентах </a:t>
            </a:r>
            <a:r>
              <a:rPr lang="ru-RU" sz="1600" dirty="0" err="1">
                <a:latin typeface="Calibri" panose="020F0502020204030204" pitchFamily="34" charset="0"/>
                <a:ea typeface="Times New Roman" panose="02020603050405020304" pitchFamily="18" charset="0"/>
                <a:cs typeface="Calibri" panose="020F0502020204030204" pitchFamily="34" charset="0"/>
              </a:rPr>
              <a:t>А.И.Берга</a:t>
            </a:r>
            <a:r>
              <a:rPr lang="ru-RU" sz="1600" dirty="0">
                <a:latin typeface="Calibri" panose="020F0502020204030204" pitchFamily="34" charset="0"/>
                <a:ea typeface="Times New Roman" panose="02020603050405020304" pitchFamily="18" charset="0"/>
                <a:cs typeface="Calibri" panose="020F0502020204030204" pitchFamily="34" charset="0"/>
              </a:rPr>
              <a:t>), которые являются функциями только угла отсечки. </a:t>
            </a:r>
          </a:p>
          <a:p>
            <a:pPr>
              <a:lnSpc>
                <a:spcPct val="150000"/>
              </a:lnSpc>
              <a:spcAft>
                <a:spcPts val="0"/>
              </a:spcAft>
            </a:pPr>
            <a:endParaRPr lang="ru-RU" sz="1600" dirty="0">
              <a:latin typeface="Calibri" panose="020F0502020204030204" pitchFamily="34" charset="0"/>
              <a:ea typeface="Times New Roman" panose="02020603050405020304" pitchFamily="18" charset="0"/>
              <a:cs typeface="Calibri" panose="020F0502020204030204" pitchFamily="34" charset="0"/>
            </a:endParaRPr>
          </a:p>
          <a:p>
            <a:pPr>
              <a:lnSpc>
                <a:spcPct val="150000"/>
              </a:lnSpc>
              <a:spcAft>
                <a:spcPts val="0"/>
              </a:spcAft>
            </a:pPr>
            <a:endParaRPr lang="ru-RU" sz="1200" dirty="0">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0"/>
              </a:spcAft>
            </a:pP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195514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91127" y="330436"/>
            <a:ext cx="10972800" cy="3295389"/>
          </a:xfrm>
          <a:prstGeom prst="rect">
            <a:avLst/>
          </a:prstGeom>
        </p:spPr>
        <p:txBody>
          <a:bodyPr wrap="square">
            <a:spAutoFit/>
          </a:bodyPr>
          <a:lstStyle/>
          <a:p>
            <a:pPr algn="ctr">
              <a:lnSpc>
                <a:spcPct val="150000"/>
              </a:lnSpc>
            </a:pPr>
            <a:r>
              <a:rPr lang="ru-RU" sz="1600" dirty="0"/>
              <a:t>α</a:t>
            </a:r>
            <a:r>
              <a:rPr lang="ru-RU" sz="1600" baseline="-25000" dirty="0"/>
              <a:t>0</a:t>
            </a:r>
            <a:r>
              <a:rPr lang="ru-RU" sz="1600" dirty="0"/>
              <a:t> = </a:t>
            </a:r>
            <a:r>
              <a:rPr lang="en-US" sz="1600" i="1" dirty="0"/>
              <a:t>I</a:t>
            </a:r>
            <a:r>
              <a:rPr lang="ru-RU" sz="1600" baseline="-25000" dirty="0"/>
              <a:t>к0</a:t>
            </a:r>
            <a:r>
              <a:rPr lang="ru-RU" sz="1600" dirty="0"/>
              <a:t>/</a:t>
            </a:r>
            <a:r>
              <a:rPr lang="en-US" sz="1600" i="1" dirty="0"/>
              <a:t>I</a:t>
            </a:r>
            <a:r>
              <a:rPr lang="ru-RU" sz="1600" baseline="-25000" dirty="0"/>
              <a:t>к </a:t>
            </a:r>
            <a:r>
              <a:rPr lang="en-US" sz="1600" baseline="-25000" dirty="0"/>
              <a:t>max</a:t>
            </a:r>
            <a:r>
              <a:rPr lang="ru-RU" sz="1600" dirty="0"/>
              <a:t>  =  (</a:t>
            </a:r>
            <a:r>
              <a:rPr lang="en-US" sz="1600" dirty="0"/>
              <a:t>sin</a:t>
            </a:r>
            <a:r>
              <a:rPr lang="ru-RU" sz="1600" dirty="0"/>
              <a:t>θ – θ</a:t>
            </a:r>
            <a:r>
              <a:rPr lang="en-US" sz="1600" dirty="0"/>
              <a:t>cos</a:t>
            </a:r>
            <a:r>
              <a:rPr lang="ru-RU" sz="1600" dirty="0"/>
              <a:t>θ)/π(1 - </a:t>
            </a:r>
            <a:r>
              <a:rPr lang="en-US" sz="1600" dirty="0"/>
              <a:t>cos</a:t>
            </a:r>
            <a:r>
              <a:rPr lang="ru-RU" sz="1600" dirty="0"/>
              <a:t>θ),</a:t>
            </a:r>
          </a:p>
          <a:p>
            <a:pPr algn="ctr">
              <a:lnSpc>
                <a:spcPct val="150000"/>
              </a:lnSpc>
            </a:pPr>
            <a:r>
              <a:rPr lang="ru-RU" sz="1600" dirty="0"/>
              <a:t>α</a:t>
            </a:r>
            <a:r>
              <a:rPr lang="ru-RU" sz="1600" baseline="-25000" dirty="0"/>
              <a:t>1</a:t>
            </a:r>
            <a:r>
              <a:rPr lang="ru-RU" sz="1600" dirty="0"/>
              <a:t> = </a:t>
            </a:r>
            <a:r>
              <a:rPr lang="en-US" sz="1600" i="1" dirty="0"/>
              <a:t>I</a:t>
            </a:r>
            <a:r>
              <a:rPr lang="ru-RU" sz="1600" baseline="-25000" dirty="0"/>
              <a:t>к1</a:t>
            </a:r>
            <a:r>
              <a:rPr lang="ru-RU" sz="1600" dirty="0"/>
              <a:t>/</a:t>
            </a:r>
            <a:r>
              <a:rPr lang="en-US" sz="1600" i="1" dirty="0"/>
              <a:t>I</a:t>
            </a:r>
            <a:r>
              <a:rPr lang="ru-RU" sz="1600" baseline="-25000" dirty="0"/>
              <a:t>к </a:t>
            </a:r>
            <a:r>
              <a:rPr lang="en-US" sz="1600" baseline="-25000" dirty="0"/>
              <a:t>max</a:t>
            </a:r>
            <a:r>
              <a:rPr lang="ru-RU" sz="1600" dirty="0"/>
              <a:t>  =  (θ - </a:t>
            </a:r>
            <a:r>
              <a:rPr lang="en-US" sz="1600" dirty="0"/>
              <a:t>sin</a:t>
            </a:r>
            <a:r>
              <a:rPr lang="ru-RU" sz="1600" dirty="0"/>
              <a:t>θ </a:t>
            </a:r>
            <a:r>
              <a:rPr lang="en-US" sz="1600" dirty="0"/>
              <a:t>cos</a:t>
            </a:r>
            <a:r>
              <a:rPr lang="ru-RU" sz="1600" dirty="0"/>
              <a:t>θ)/ π(1 - </a:t>
            </a:r>
            <a:r>
              <a:rPr lang="en-US" sz="1600" dirty="0"/>
              <a:t>cos</a:t>
            </a:r>
            <a:r>
              <a:rPr lang="ru-RU" sz="1600" dirty="0"/>
              <a:t>θ),</a:t>
            </a:r>
          </a:p>
          <a:p>
            <a:pPr>
              <a:lnSpc>
                <a:spcPct val="150000"/>
              </a:lnSpc>
            </a:pPr>
            <a:r>
              <a:rPr lang="ru-RU" sz="1600" dirty="0"/>
              <a:t>если </a:t>
            </a:r>
            <a:r>
              <a:rPr lang="en-US" sz="1600" dirty="0"/>
              <a:t>n </a:t>
            </a:r>
            <a:r>
              <a:rPr lang="ru-RU" sz="1600" dirty="0"/>
              <a:t>≥ 1 </a:t>
            </a:r>
          </a:p>
          <a:p>
            <a:pPr algn="ctr">
              <a:lnSpc>
                <a:spcPct val="150000"/>
              </a:lnSpc>
            </a:pPr>
            <a:r>
              <a:rPr lang="ru-RU" sz="1600" dirty="0"/>
              <a:t>α</a:t>
            </a:r>
            <a:r>
              <a:rPr lang="en-US" sz="1600" baseline="-25000" dirty="0"/>
              <a:t>n</a:t>
            </a:r>
            <a:r>
              <a:rPr lang="en-US" sz="1600" dirty="0"/>
              <a:t> </a:t>
            </a:r>
            <a:r>
              <a:rPr lang="ru-RU" sz="1600" dirty="0"/>
              <a:t>= </a:t>
            </a:r>
            <a:r>
              <a:rPr lang="en-US" sz="1600" i="1" dirty="0"/>
              <a:t>I</a:t>
            </a:r>
            <a:r>
              <a:rPr lang="ru-RU" sz="1600" baseline="-25000" dirty="0"/>
              <a:t>к</a:t>
            </a:r>
            <a:r>
              <a:rPr lang="en-US" sz="1600" baseline="-25000" dirty="0"/>
              <a:t>n</a:t>
            </a:r>
            <a:r>
              <a:rPr lang="ru-RU" sz="1600" dirty="0"/>
              <a:t>/</a:t>
            </a:r>
            <a:r>
              <a:rPr lang="en-US" sz="1600" i="1" dirty="0"/>
              <a:t>I</a:t>
            </a:r>
            <a:r>
              <a:rPr lang="ru-RU" sz="1600" baseline="-25000" dirty="0"/>
              <a:t>к </a:t>
            </a:r>
            <a:r>
              <a:rPr lang="en-US" sz="1600" baseline="-25000" dirty="0"/>
              <a:t>max</a:t>
            </a:r>
            <a:r>
              <a:rPr lang="ru-RU" sz="1600" dirty="0"/>
              <a:t>  = (2 </a:t>
            </a:r>
            <a:r>
              <a:rPr lang="en-US" sz="1600" dirty="0"/>
              <a:t>sin</a:t>
            </a:r>
            <a:r>
              <a:rPr lang="ru-RU" sz="1600" dirty="0"/>
              <a:t>θ </a:t>
            </a:r>
            <a:r>
              <a:rPr lang="en-US" sz="1600" dirty="0"/>
              <a:t>cos</a:t>
            </a:r>
            <a:r>
              <a:rPr lang="ru-RU" sz="1600" dirty="0"/>
              <a:t>θ) – </a:t>
            </a:r>
            <a:r>
              <a:rPr lang="en-US" sz="1600" i="1" dirty="0"/>
              <a:t>n</a:t>
            </a:r>
            <a:r>
              <a:rPr lang="en-US" sz="1600" dirty="0"/>
              <a:t> </a:t>
            </a:r>
            <a:r>
              <a:rPr lang="en-US" sz="1600" dirty="0" err="1"/>
              <a:t>cos</a:t>
            </a:r>
            <a:r>
              <a:rPr lang="en-US" sz="1600" i="1" dirty="0" err="1"/>
              <a:t>n</a:t>
            </a:r>
            <a:r>
              <a:rPr lang="en-US" sz="1600" dirty="0"/>
              <a:t> </a:t>
            </a:r>
            <a:r>
              <a:rPr lang="ru-RU" sz="1600" dirty="0"/>
              <a:t>θ </a:t>
            </a:r>
            <a:r>
              <a:rPr lang="en-US" sz="1600" dirty="0"/>
              <a:t>sin</a:t>
            </a:r>
            <a:r>
              <a:rPr lang="ru-RU" sz="1600" dirty="0"/>
              <a:t>θ)/ </a:t>
            </a:r>
            <a:r>
              <a:rPr lang="en-US" sz="1600" dirty="0"/>
              <a:t>n</a:t>
            </a:r>
            <a:r>
              <a:rPr lang="ru-RU" sz="1600" dirty="0"/>
              <a:t>(</a:t>
            </a:r>
            <a:r>
              <a:rPr lang="en-US" sz="1600" dirty="0"/>
              <a:t>n</a:t>
            </a:r>
            <a:r>
              <a:rPr lang="ru-RU" sz="1600" baseline="30000" dirty="0"/>
              <a:t>2</a:t>
            </a:r>
            <a:r>
              <a:rPr lang="ru-RU" sz="1600" dirty="0"/>
              <a:t> – 1)(1 - </a:t>
            </a:r>
            <a:r>
              <a:rPr lang="en-US" sz="1600" dirty="0"/>
              <a:t>cos</a:t>
            </a:r>
            <a:r>
              <a:rPr lang="ru-RU" sz="1600" dirty="0"/>
              <a:t>θ),</a:t>
            </a:r>
          </a:p>
          <a:p>
            <a:pPr>
              <a:lnSpc>
                <a:spcPct val="150000"/>
              </a:lnSpc>
            </a:pPr>
            <a:r>
              <a:rPr lang="ru-RU" sz="1600" dirty="0"/>
              <a:t>где </a:t>
            </a:r>
            <a:r>
              <a:rPr lang="en-US" sz="1600" i="1" dirty="0"/>
              <a:t>I</a:t>
            </a:r>
            <a:r>
              <a:rPr lang="ru-RU" sz="1600" baseline="-25000" dirty="0"/>
              <a:t>к0</a:t>
            </a:r>
            <a:r>
              <a:rPr lang="ru-RU" sz="1600" dirty="0"/>
              <a:t> – постоянная составляющая тока коллектора;</a:t>
            </a:r>
          </a:p>
          <a:p>
            <a:pPr>
              <a:lnSpc>
                <a:spcPct val="150000"/>
              </a:lnSpc>
            </a:pPr>
            <a:r>
              <a:rPr lang="en-US" sz="1600" i="1" dirty="0"/>
              <a:t>I</a:t>
            </a:r>
            <a:r>
              <a:rPr lang="ru-RU" sz="1600" baseline="-25000" dirty="0"/>
              <a:t>к</a:t>
            </a:r>
            <a:r>
              <a:rPr lang="en-US" sz="1600" baseline="-25000" dirty="0"/>
              <a:t>n </a:t>
            </a:r>
            <a:r>
              <a:rPr lang="ru-RU" sz="1600" dirty="0"/>
              <a:t>– амплитуда n-ной гармоники.</a:t>
            </a:r>
          </a:p>
          <a:p>
            <a:pPr>
              <a:lnSpc>
                <a:spcPct val="150000"/>
              </a:lnSpc>
            </a:pPr>
            <a:r>
              <a:rPr lang="ru-RU" sz="1600" dirty="0"/>
              <a:t> </a:t>
            </a:r>
          </a:p>
          <a:p>
            <a:pPr>
              <a:lnSpc>
                <a:spcPct val="150000"/>
              </a:lnSpc>
            </a:pPr>
            <a:r>
              <a:rPr lang="ru-RU" sz="1600" dirty="0"/>
              <a:t>На графике (рис. 16) показаны коэффициенты α для постоянной составляющей тока и 1 - 3 гармоник:</a:t>
            </a:r>
          </a:p>
          <a:p>
            <a:pPr>
              <a:lnSpc>
                <a:spcPct val="150000"/>
              </a:lnSpc>
              <a:spcAft>
                <a:spcPts val="0"/>
              </a:spcAft>
            </a:pP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Рисунок 3" descr="Untitled-1.tif"/>
          <p:cNvPicPr/>
          <p:nvPr/>
        </p:nvPicPr>
        <p:blipFill>
          <a:blip r:embed="rId2">
            <a:extLst>
              <a:ext uri="{28A0092B-C50C-407E-A947-70E740481C1C}">
                <a14:useLocalDpi xmlns:a14="http://schemas.microsoft.com/office/drawing/2010/main" val="0"/>
              </a:ext>
            </a:extLst>
          </a:blip>
          <a:srcRect/>
          <a:stretch>
            <a:fillRect/>
          </a:stretch>
        </p:blipFill>
        <p:spPr bwMode="auto">
          <a:xfrm>
            <a:off x="1163782" y="3384637"/>
            <a:ext cx="5085339" cy="3265545"/>
          </a:xfrm>
          <a:prstGeom prst="rect">
            <a:avLst/>
          </a:prstGeom>
          <a:noFill/>
          <a:ln>
            <a:noFill/>
          </a:ln>
        </p:spPr>
      </p:pic>
      <p:sp>
        <p:nvSpPr>
          <p:cNvPr id="5" name="Прямоугольник 4"/>
          <p:cNvSpPr/>
          <p:nvPr/>
        </p:nvSpPr>
        <p:spPr>
          <a:xfrm>
            <a:off x="5320146" y="4110415"/>
            <a:ext cx="6096000" cy="2169825"/>
          </a:xfrm>
          <a:prstGeom prst="rect">
            <a:avLst/>
          </a:prstGeom>
        </p:spPr>
        <p:txBody>
          <a:bodyPr>
            <a:spAutoFit/>
          </a:bodyPr>
          <a:lstStyle/>
          <a:p>
            <a:pPr algn="ctr">
              <a:lnSpc>
                <a:spcPct val="150000"/>
              </a:lnSpc>
              <a:spcAft>
                <a:spcPts val="0"/>
              </a:spcAft>
            </a:pPr>
            <a:r>
              <a:rPr lang="ru-RU" dirty="0">
                <a:latin typeface="Calibri" panose="020F0502020204030204" pitchFamily="34" charset="0"/>
                <a:ea typeface="Times New Roman" panose="02020603050405020304" pitchFamily="18" charset="0"/>
                <a:cs typeface="Calibri" panose="020F0502020204030204" pitchFamily="34" charset="0"/>
              </a:rPr>
              <a:t>Рис. 16. Графики коэффициентов Берга,</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pPr>
            <a:r>
              <a:rPr lang="ru-RU" dirty="0">
                <a:latin typeface="Calibri" panose="020F0502020204030204" pitchFamily="34" charset="0"/>
                <a:ea typeface="Times New Roman" panose="02020603050405020304" pitchFamily="18" charset="0"/>
                <a:cs typeface="Calibri" panose="020F0502020204030204" pitchFamily="34" charset="0"/>
              </a:rPr>
              <a:t>где α</a:t>
            </a:r>
            <a:r>
              <a:rPr lang="ru-RU" i="1" baseline="-25000" dirty="0">
                <a:latin typeface="Calibri" panose="020F0502020204030204" pitchFamily="34" charset="0"/>
                <a:ea typeface="Times New Roman" panose="02020603050405020304" pitchFamily="18" charset="0"/>
                <a:cs typeface="Calibri" panose="020F0502020204030204" pitchFamily="34" charset="0"/>
              </a:rPr>
              <a:t>n</a:t>
            </a:r>
            <a:r>
              <a:rPr lang="ru-RU" dirty="0">
                <a:latin typeface="Calibri" panose="020F0502020204030204" pitchFamily="34" charset="0"/>
                <a:ea typeface="Times New Roman" panose="02020603050405020304" pitchFamily="18" charset="0"/>
                <a:cs typeface="Calibri" panose="020F0502020204030204" pitchFamily="34" charset="0"/>
              </a:rPr>
              <a:t> – </a:t>
            </a:r>
            <a:r>
              <a:rPr lang="ru-RU" i="1" dirty="0">
                <a:latin typeface="Calibri" panose="020F0502020204030204" pitchFamily="34" charset="0"/>
                <a:ea typeface="Times New Roman" panose="02020603050405020304" pitchFamily="18" charset="0"/>
                <a:cs typeface="Calibri" panose="020F0502020204030204" pitchFamily="34" charset="0"/>
              </a:rPr>
              <a:t>n</a:t>
            </a:r>
            <a:r>
              <a:rPr lang="ru-RU" dirty="0">
                <a:latin typeface="Calibri" panose="020F0502020204030204" pitchFamily="34" charset="0"/>
                <a:ea typeface="Times New Roman" panose="02020603050405020304" pitchFamily="18" charset="0"/>
                <a:cs typeface="Calibri" panose="020F0502020204030204" pitchFamily="34" charset="0"/>
              </a:rPr>
              <a:t>-</a:t>
            </a:r>
            <a:r>
              <a:rPr lang="ru-RU" dirty="0" err="1">
                <a:latin typeface="Calibri" panose="020F0502020204030204" pitchFamily="34" charset="0"/>
                <a:ea typeface="Times New Roman" panose="02020603050405020304" pitchFamily="18" charset="0"/>
                <a:cs typeface="Calibri" panose="020F0502020204030204" pitchFamily="34" charset="0"/>
              </a:rPr>
              <a:t>ный</a:t>
            </a:r>
            <a:r>
              <a:rPr lang="ru-RU" dirty="0">
                <a:latin typeface="Calibri" panose="020F0502020204030204" pitchFamily="34" charset="0"/>
                <a:ea typeface="Times New Roman" panose="02020603050405020304" pitchFamily="18" charset="0"/>
                <a:cs typeface="Calibri" panose="020F0502020204030204" pitchFamily="34" charset="0"/>
              </a:rPr>
              <a:t> коэффициент Берга, θ – угол отсечки. Наивыгоднейший угол отсечки, соответствующий максимуму </a:t>
            </a:r>
            <a:r>
              <a:rPr lang="ru-RU" i="1" dirty="0">
                <a:latin typeface="Calibri" panose="020F0502020204030204" pitchFamily="34" charset="0"/>
                <a:ea typeface="Times New Roman" panose="02020603050405020304" pitchFamily="18" charset="0"/>
                <a:cs typeface="Calibri" panose="020F0502020204030204" pitchFamily="34" charset="0"/>
              </a:rPr>
              <a:t>n</a:t>
            </a:r>
            <a:r>
              <a:rPr lang="ru-RU" dirty="0">
                <a:latin typeface="Calibri" panose="020F0502020204030204" pitchFamily="34" charset="0"/>
                <a:ea typeface="Times New Roman" panose="02020603050405020304" pitchFamily="18" charset="0"/>
                <a:cs typeface="Calibri" panose="020F0502020204030204" pitchFamily="34" charset="0"/>
              </a:rPr>
              <a:t>-ной гармоники равен:    θ = 120</a:t>
            </a:r>
            <a:r>
              <a:rPr lang="ru-RU" baseline="30000" dirty="0">
                <a:latin typeface="Calibri" panose="020F0502020204030204" pitchFamily="34" charset="0"/>
                <a:ea typeface="Times New Roman" panose="02020603050405020304" pitchFamily="18" charset="0"/>
                <a:cs typeface="Calibri" panose="020F0502020204030204" pitchFamily="34" charset="0"/>
              </a:rPr>
              <a:t>0</a:t>
            </a:r>
            <a:r>
              <a:rPr lang="ru-RU" dirty="0">
                <a:latin typeface="Calibri" panose="020F0502020204030204" pitchFamily="34" charset="0"/>
                <a:ea typeface="Times New Roman" panose="02020603050405020304" pitchFamily="18" charset="0"/>
                <a:cs typeface="Calibri" panose="020F0502020204030204" pitchFamily="34" charset="0"/>
              </a:rPr>
              <a:t>/</a:t>
            </a:r>
            <a:r>
              <a:rPr lang="en-US" i="1" dirty="0">
                <a:latin typeface="Calibri" panose="020F0502020204030204" pitchFamily="34" charset="0"/>
                <a:ea typeface="Times New Roman" panose="02020603050405020304" pitchFamily="18" charset="0"/>
                <a:cs typeface="Calibri" panose="020F0502020204030204" pitchFamily="34" charset="0"/>
              </a:rPr>
              <a:t>n</a:t>
            </a:r>
            <a:r>
              <a:rPr lang="en-US" baseline="30000" dirty="0">
                <a:latin typeface="Calibri" panose="020F0502020204030204" pitchFamily="34" charset="0"/>
                <a:ea typeface="Times New Roman" panose="02020603050405020304" pitchFamily="18" charset="0"/>
                <a:cs typeface="Calibri" panose="020F0502020204030204" pitchFamily="34" charset="0"/>
              </a:rPr>
              <a:t> </a:t>
            </a:r>
            <a:r>
              <a:rPr lang="ru-RU" dirty="0">
                <a:latin typeface="Calibri" panose="020F0502020204030204" pitchFamily="34" charset="0"/>
                <a:ea typeface="Times New Roman" panose="02020603050405020304" pitchFamily="18" charset="0"/>
                <a:cs typeface="Calibri" panose="020F0502020204030204" pitchFamily="34" charset="0"/>
              </a:rPr>
              <a:t>. </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0"/>
              </a:spcAft>
            </a:pP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489232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355273" y="353399"/>
            <a:ext cx="7158181" cy="646331"/>
          </a:xfrm>
          <a:prstGeom prst="rect">
            <a:avLst/>
          </a:prstGeom>
        </p:spPr>
        <p:txBody>
          <a:bodyPr wrap="square">
            <a:spAutoFit/>
          </a:bodyPr>
          <a:lstStyle/>
          <a:p>
            <a:r>
              <a:rPr lang="ru-RU" b="1" dirty="0">
                <a:solidFill>
                  <a:srgbClr val="0070C0"/>
                </a:solidFill>
              </a:rPr>
              <a:t>2.2.2 Основные энергетические соотношения ГВВ в граничном режиме.</a:t>
            </a:r>
          </a:p>
        </p:txBody>
      </p:sp>
      <p:sp>
        <p:nvSpPr>
          <p:cNvPr id="3" name="Прямоугольник 2"/>
          <p:cNvSpPr/>
          <p:nvPr/>
        </p:nvSpPr>
        <p:spPr>
          <a:xfrm>
            <a:off x="434108" y="960108"/>
            <a:ext cx="11360727" cy="5312352"/>
          </a:xfrm>
          <a:prstGeom prst="rect">
            <a:avLst/>
          </a:prstGeom>
        </p:spPr>
        <p:txBody>
          <a:bodyPr wrap="square">
            <a:spAutoFit/>
          </a:bodyPr>
          <a:lstStyle/>
          <a:p>
            <a:pPr>
              <a:lnSpc>
                <a:spcPct val="107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Потребляемую генератором мощность рассчитаем, как среднюю за период высокочастотных колебаний, отдаваемую источником коллекторного питания</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marL="457200" algn="ctr">
              <a:lnSpc>
                <a:spcPct val="107000"/>
              </a:lnSpc>
              <a:spcAft>
                <a:spcPts val="0"/>
              </a:spcAft>
            </a:pPr>
            <a:r>
              <a:rPr lang="ru-RU" sz="1600" i="1" dirty="0">
                <a:latin typeface="Calibri" panose="020F0502020204030204" pitchFamily="34" charset="0"/>
                <a:ea typeface="Times New Roman" panose="02020603050405020304" pitchFamily="18" charset="0"/>
                <a:cs typeface="Calibri" panose="020F0502020204030204" pitchFamily="34" charset="0"/>
              </a:rPr>
              <a:t>Р</a:t>
            </a:r>
            <a:r>
              <a:rPr lang="ru-RU" sz="1600" baseline="-25000" dirty="0">
                <a:latin typeface="Calibri" panose="020F0502020204030204" pitchFamily="34" charset="0"/>
                <a:ea typeface="Times New Roman" panose="02020603050405020304" pitchFamily="18" charset="0"/>
                <a:cs typeface="Calibri" panose="020F0502020204030204" pitchFamily="34" charset="0"/>
              </a:rPr>
              <a:t>0</a:t>
            </a:r>
            <a:r>
              <a:rPr lang="ru-RU" sz="1600" dirty="0">
                <a:latin typeface="Calibri" panose="020F0502020204030204" pitchFamily="34" charset="0"/>
                <a:ea typeface="Times New Roman" panose="02020603050405020304" pitchFamily="18" charset="0"/>
                <a:cs typeface="Calibri" panose="020F0502020204030204" pitchFamily="34" charset="0"/>
              </a:rPr>
              <a:t> = </a:t>
            </a:r>
            <a:r>
              <a:rPr lang="ru-RU" sz="1600" i="1" dirty="0" err="1">
                <a:latin typeface="Calibri" panose="020F0502020204030204" pitchFamily="34" charset="0"/>
                <a:ea typeface="Times New Roman" panose="02020603050405020304" pitchFamily="18" charset="0"/>
                <a:cs typeface="Calibri" panose="020F0502020204030204" pitchFamily="34" charset="0"/>
              </a:rPr>
              <a:t>Е</a:t>
            </a:r>
            <a:r>
              <a:rPr lang="ru-RU" sz="1600" baseline="-25000" dirty="0" err="1">
                <a:latin typeface="Calibri" panose="020F0502020204030204" pitchFamily="34" charset="0"/>
                <a:ea typeface="Times New Roman" panose="02020603050405020304" pitchFamily="18" charset="0"/>
                <a:cs typeface="Calibri" panose="020F0502020204030204" pitchFamily="34" charset="0"/>
              </a:rPr>
              <a:t>к</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en-US" sz="1600" i="1" dirty="0">
                <a:latin typeface="Calibri" panose="020F0502020204030204" pitchFamily="34" charset="0"/>
                <a:ea typeface="Times New Roman" panose="02020603050405020304" pitchFamily="18" charset="0"/>
                <a:cs typeface="Calibri" panose="020F0502020204030204" pitchFamily="34" charset="0"/>
              </a:rPr>
              <a:t>I</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к0</a:t>
            </a:r>
            <a:r>
              <a:rPr lang="ru-RU" sz="1600" dirty="0">
                <a:latin typeface="Calibri" panose="020F0502020204030204" pitchFamily="34" charset="0"/>
                <a:ea typeface="Times New Roman" panose="02020603050405020304" pitchFamily="18" charset="0"/>
                <a:cs typeface="Calibri" panose="020F0502020204030204" pitchFamily="34" charset="0"/>
              </a:rPr>
              <a:t>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Генерируемая (полезная) мощность определяется средней мощностью, выделяемой на контуре первой гармоникой анодного тока</a:t>
            </a:r>
          </a:p>
          <a:p>
            <a:pPr algn="ctr">
              <a:lnSpc>
                <a:spcPct val="107000"/>
              </a:lnSpc>
              <a:spcAft>
                <a:spcPts val="0"/>
              </a:spcAft>
            </a:pPr>
            <a:r>
              <a:rPr lang="en-US" sz="1600" i="1" dirty="0">
                <a:latin typeface="Calibri" panose="020F0502020204030204" pitchFamily="34" charset="0"/>
                <a:ea typeface="Calibri" panose="020F0502020204030204" pitchFamily="34" charset="0"/>
                <a:cs typeface="Times New Roman" panose="02020603050405020304" pitchFamily="18" charset="0"/>
              </a:rPr>
              <a:t>P = U</a:t>
            </a:r>
            <a:r>
              <a:rPr lang="ru-RU" sz="1600" baseline="-25000" dirty="0">
                <a:latin typeface="Calibri" panose="020F0502020204030204" pitchFamily="34" charset="0"/>
                <a:ea typeface="Calibri" panose="020F0502020204030204" pitchFamily="34" charset="0"/>
                <a:cs typeface="Times New Roman" panose="02020603050405020304" pitchFamily="18" charset="0"/>
              </a:rPr>
              <a:t>к</a:t>
            </a:r>
            <a:r>
              <a:rPr lang="ru-RU" sz="1600" baseline="30000" dirty="0">
                <a:latin typeface="Calibri" panose="020F0502020204030204" pitchFamily="34" charset="0"/>
                <a:ea typeface="Calibri" panose="020F0502020204030204" pitchFamily="34" charset="0"/>
                <a:cs typeface="Times New Roman" panose="02020603050405020304" pitchFamily="18" charset="0"/>
              </a:rPr>
              <a:t>2</a:t>
            </a:r>
            <a:r>
              <a:rPr lang="ru-RU" sz="1600" dirty="0">
                <a:latin typeface="Calibri" panose="020F0502020204030204" pitchFamily="34" charset="0"/>
                <a:ea typeface="Calibri" panose="020F0502020204030204" pitchFamily="34" charset="0"/>
                <a:cs typeface="Times New Roman" panose="02020603050405020304" pitchFamily="18" charset="0"/>
              </a:rPr>
              <a:t> /2 </a:t>
            </a:r>
            <a:r>
              <a:rPr lang="en-US" sz="1600" i="1" dirty="0">
                <a:latin typeface="Calibri" panose="020F0502020204030204" pitchFamily="34" charset="0"/>
                <a:ea typeface="Calibri" panose="020F0502020204030204" pitchFamily="34" charset="0"/>
                <a:cs typeface="Times New Roman" panose="02020603050405020304" pitchFamily="18" charset="0"/>
              </a:rPr>
              <a:t>R</a:t>
            </a:r>
            <a:r>
              <a:rPr lang="ru-RU" sz="1600" baseline="-25000" dirty="0">
                <a:latin typeface="Calibri" panose="020F0502020204030204" pitchFamily="34" charset="0"/>
                <a:ea typeface="Calibri" panose="020F0502020204030204" pitchFamily="34" charset="0"/>
                <a:cs typeface="Times New Roman" panose="02020603050405020304" pitchFamily="18" charset="0"/>
              </a:rPr>
              <a:t>э</a:t>
            </a:r>
            <a:r>
              <a:rPr lang="ru-RU" sz="1600" dirty="0">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0"/>
              </a:spcAft>
            </a:pPr>
            <a:r>
              <a:rPr lang="ru-RU" sz="1600" dirty="0"/>
              <a:t>Мощность, рассеиваемая на аноде лампы</a:t>
            </a:r>
          </a:p>
          <a:p>
            <a:pPr algn="ctr">
              <a:lnSpc>
                <a:spcPct val="107000"/>
              </a:lnSpc>
              <a:spcAft>
                <a:spcPts val="0"/>
              </a:spcAft>
            </a:pPr>
            <a:r>
              <a:rPr lang="ru-RU" sz="1600" i="1" dirty="0" err="1"/>
              <a:t>Р</a:t>
            </a:r>
            <a:r>
              <a:rPr lang="ru-RU" sz="1600" dirty="0" err="1"/>
              <a:t>к</a:t>
            </a:r>
            <a:r>
              <a:rPr lang="ru-RU" sz="1600" dirty="0"/>
              <a:t> = </a:t>
            </a:r>
            <a:r>
              <a:rPr lang="ru-RU" sz="1600" i="1" dirty="0" err="1"/>
              <a:t>Р</a:t>
            </a:r>
            <a:r>
              <a:rPr lang="ru-RU" sz="1600" dirty="0" err="1"/>
              <a:t>о</a:t>
            </a:r>
            <a:r>
              <a:rPr lang="ru-RU" sz="1600" dirty="0"/>
              <a:t> - </a:t>
            </a:r>
            <a:r>
              <a:rPr lang="ru-RU" sz="1600" i="1" dirty="0"/>
              <a:t>Р</a:t>
            </a:r>
            <a:r>
              <a:rPr lang="ru-RU" sz="1600" dirty="0"/>
              <a:t>.</a:t>
            </a:r>
          </a:p>
          <a:p>
            <a:pPr>
              <a:lnSpc>
                <a:spcPct val="107000"/>
              </a:lnSpc>
              <a:spcAft>
                <a:spcPts val="0"/>
              </a:spcAft>
            </a:pPr>
            <a:r>
              <a:rPr lang="ru-RU" sz="1600" dirty="0"/>
              <a:t> </a:t>
            </a:r>
            <a:br>
              <a:rPr lang="ru-RU" sz="1600" dirty="0"/>
            </a:br>
            <a:r>
              <a:rPr lang="ru-RU" sz="1600" dirty="0"/>
              <a:t>Тогда коэффициент полезного действия                                     </a:t>
            </a:r>
            <a:r>
              <a:rPr lang="el-GR" sz="1600" dirty="0"/>
              <a:t>η</a:t>
            </a:r>
            <a:r>
              <a:rPr lang="ru-RU" sz="1600" dirty="0"/>
              <a:t> = </a:t>
            </a:r>
            <a:r>
              <a:rPr lang="ru-RU" sz="1600" i="1" dirty="0"/>
              <a:t>Р</a:t>
            </a:r>
            <a:r>
              <a:rPr lang="ru-RU" sz="1600" dirty="0"/>
              <a:t>/</a:t>
            </a:r>
            <a:r>
              <a:rPr lang="ru-RU" sz="1600" i="1" dirty="0" err="1"/>
              <a:t>Р</a:t>
            </a:r>
            <a:r>
              <a:rPr lang="ru-RU" sz="1600" dirty="0" err="1"/>
              <a:t>о</a:t>
            </a:r>
            <a:r>
              <a:rPr lang="ru-RU" sz="1600" dirty="0"/>
              <a:t> = </a:t>
            </a:r>
            <a:r>
              <a:rPr lang="en-US" sz="1600" i="1" dirty="0">
                <a:latin typeface="Calibri" panose="020F0502020204030204" pitchFamily="34" charset="0"/>
                <a:ea typeface="Times New Roman" panose="02020603050405020304" pitchFamily="18" charset="0"/>
                <a:cs typeface="Calibri" panose="020F0502020204030204" pitchFamily="34" charset="0"/>
              </a:rPr>
              <a:t>I</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к1</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en-US" sz="1600" i="1" dirty="0">
                <a:latin typeface="Calibri" panose="020F0502020204030204" pitchFamily="34" charset="0"/>
                <a:ea typeface="Calibri" panose="020F0502020204030204" pitchFamily="34" charset="0"/>
                <a:cs typeface="Times New Roman" panose="02020603050405020304" pitchFamily="18" charset="0"/>
              </a:rPr>
              <a:t>U</a:t>
            </a:r>
            <a:r>
              <a:rPr lang="ru-RU" sz="1600" baseline="-25000" dirty="0">
                <a:latin typeface="Calibri" panose="020F0502020204030204" pitchFamily="34" charset="0"/>
                <a:ea typeface="Calibri" panose="020F0502020204030204" pitchFamily="34" charset="0"/>
                <a:cs typeface="Times New Roman" panose="02020603050405020304" pitchFamily="18" charset="0"/>
              </a:rPr>
              <a:t>к</a:t>
            </a:r>
            <a:r>
              <a:rPr lang="ru-RU" sz="1600" dirty="0">
                <a:latin typeface="Calibri" panose="020F0502020204030204" pitchFamily="34" charset="0"/>
                <a:ea typeface="Calibri" panose="020F0502020204030204" pitchFamily="34" charset="0"/>
                <a:cs typeface="Times New Roman" panose="02020603050405020304" pitchFamily="18" charset="0"/>
              </a:rPr>
              <a:t> /2 </a:t>
            </a:r>
            <a:r>
              <a:rPr lang="ru-RU" sz="1600" i="1" dirty="0" err="1">
                <a:latin typeface="Calibri" panose="020F0502020204030204" pitchFamily="34" charset="0"/>
                <a:ea typeface="Times New Roman" panose="02020603050405020304" pitchFamily="18" charset="0"/>
                <a:cs typeface="Calibri" panose="020F0502020204030204" pitchFamily="34" charset="0"/>
              </a:rPr>
              <a:t>Е</a:t>
            </a:r>
            <a:r>
              <a:rPr lang="ru-RU" sz="1600" baseline="-25000" dirty="0" err="1">
                <a:latin typeface="Calibri" panose="020F0502020204030204" pitchFamily="34" charset="0"/>
                <a:ea typeface="Times New Roman" panose="02020603050405020304" pitchFamily="18" charset="0"/>
                <a:cs typeface="Calibri" panose="020F0502020204030204" pitchFamily="34" charset="0"/>
              </a:rPr>
              <a:t>к</a:t>
            </a:r>
            <a:r>
              <a:rPr lang="ru-RU" sz="1600" dirty="0">
                <a:latin typeface="Calibri" panose="020F0502020204030204" pitchFamily="34" charset="0"/>
                <a:ea typeface="Times New Roman" panose="02020603050405020304" pitchFamily="18" charset="0"/>
                <a:cs typeface="Calibri" panose="020F0502020204030204" pitchFamily="34" charset="0"/>
              </a:rPr>
              <a:t> </a:t>
            </a:r>
            <a:r>
              <a:rPr lang="en-US" sz="1600" i="1" dirty="0">
                <a:latin typeface="Calibri" panose="020F0502020204030204" pitchFamily="34" charset="0"/>
                <a:ea typeface="Times New Roman" panose="02020603050405020304" pitchFamily="18" charset="0"/>
                <a:cs typeface="Calibri" panose="020F0502020204030204" pitchFamily="34" charset="0"/>
              </a:rPr>
              <a:t>I</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к0</a:t>
            </a:r>
            <a:r>
              <a:rPr lang="ru-RU" sz="1600" dirty="0">
                <a:latin typeface="Calibri" panose="020F0502020204030204" pitchFamily="34" charset="0"/>
                <a:ea typeface="Times New Roman" panose="02020603050405020304" pitchFamily="18" charset="0"/>
                <a:cs typeface="Calibri" panose="020F0502020204030204" pitchFamily="34" charset="0"/>
              </a:rPr>
              <a:t> .</a:t>
            </a:r>
          </a:p>
          <a:p>
            <a:pPr>
              <a:lnSpc>
                <a:spcPct val="150000"/>
              </a:lnSpc>
            </a:pPr>
            <a:r>
              <a:rPr lang="ru-RU" sz="1600" dirty="0"/>
              <a:t/>
            </a:r>
            <a:br>
              <a:rPr lang="ru-RU" sz="1600" dirty="0"/>
            </a:br>
            <a:r>
              <a:rPr lang="ru-RU" altLang="ru-RU" sz="1600" dirty="0"/>
              <a:t>Как видно из графиков, при уменьшении угла отсечки </a:t>
            </a:r>
            <a:r>
              <a:rPr lang="ru-RU" altLang="ru-RU" sz="1600" dirty="0">
                <a:sym typeface="Symbol" panose="05050102010706020507" pitchFamily="18" charset="2"/>
              </a:rPr>
              <a:t></a:t>
            </a:r>
            <a:r>
              <a:rPr lang="ru-RU" altLang="ru-RU" sz="1600" dirty="0"/>
              <a:t> от 180</a:t>
            </a:r>
            <a:r>
              <a:rPr lang="ru-RU" altLang="ru-RU" sz="1600" dirty="0">
                <a:sym typeface="Symbol" panose="05050102010706020507" pitchFamily="18" charset="2"/>
              </a:rPr>
              <a:t></a:t>
            </a:r>
            <a:r>
              <a:rPr lang="ru-RU" altLang="ru-RU" sz="1600" dirty="0"/>
              <a:t> до 0</a:t>
            </a:r>
            <a:r>
              <a:rPr lang="ru-RU" altLang="ru-RU" sz="1600" dirty="0">
                <a:sym typeface="Symbol" panose="05050102010706020507" pitchFamily="18" charset="2"/>
              </a:rPr>
              <a:t></a:t>
            </a:r>
            <a:r>
              <a:rPr lang="ru-RU" altLang="ru-RU" sz="1600" dirty="0"/>
              <a:t> КПД увеличивается от 0,5 </a:t>
            </a:r>
            <a:r>
              <a:rPr lang="ru-RU" altLang="ru-RU" sz="1600" dirty="0">
                <a:sym typeface="Symbol" panose="05050102010706020507" pitchFamily="18" charset="2"/>
              </a:rPr>
              <a:t></a:t>
            </a:r>
            <a:r>
              <a:rPr lang="ru-RU" altLang="ru-RU" sz="1600" dirty="0"/>
              <a:t> до </a:t>
            </a:r>
            <a:r>
              <a:rPr lang="ru-RU" altLang="ru-RU" sz="1600" dirty="0">
                <a:sym typeface="Symbol" panose="05050102010706020507" pitchFamily="18" charset="2"/>
              </a:rPr>
              <a:t></a:t>
            </a:r>
            <a:r>
              <a:rPr lang="ru-RU" altLang="ru-RU" sz="1600" dirty="0"/>
              <a:t>. Здесь </a:t>
            </a:r>
            <a:r>
              <a:rPr lang="ru-RU" altLang="ru-RU" sz="1600" dirty="0">
                <a:sym typeface="Symbol" panose="05050102010706020507" pitchFamily="18" charset="2"/>
              </a:rPr>
              <a:t> коэффициент использования коллекторного напряжения  = </a:t>
            </a:r>
            <a:r>
              <a:rPr lang="en-US" altLang="ru-RU" sz="1600" i="1" dirty="0">
                <a:sym typeface="Symbol" panose="05050102010706020507" pitchFamily="18" charset="2"/>
              </a:rPr>
              <a:t>U</a:t>
            </a:r>
            <a:r>
              <a:rPr lang="en-US" altLang="ru-RU" sz="1600" baseline="-25000" dirty="0">
                <a:sym typeface="Symbol" panose="05050102010706020507" pitchFamily="18" charset="2"/>
              </a:rPr>
              <a:t>m</a:t>
            </a:r>
            <a:r>
              <a:rPr lang="ru-RU" altLang="ru-RU" sz="1600" baseline="-25000" dirty="0">
                <a:sym typeface="Symbol" panose="05050102010706020507" pitchFamily="18" charset="2"/>
              </a:rPr>
              <a:t>к</a:t>
            </a:r>
            <a:r>
              <a:rPr lang="ru-RU" altLang="ru-RU" sz="1600" dirty="0">
                <a:sym typeface="Symbol" panose="05050102010706020507" pitchFamily="18" charset="2"/>
              </a:rPr>
              <a:t>/</a:t>
            </a:r>
            <a:r>
              <a:rPr lang="en-US" altLang="ru-RU" sz="1600" i="1" dirty="0">
                <a:sym typeface="Symbol" panose="05050102010706020507" pitchFamily="18" charset="2"/>
              </a:rPr>
              <a:t>E</a:t>
            </a:r>
            <a:r>
              <a:rPr lang="ru-RU" altLang="ru-RU" sz="1600" baseline="-25000" dirty="0">
                <a:sym typeface="Symbol" panose="05050102010706020507" pitchFamily="18" charset="2"/>
              </a:rPr>
              <a:t>к</a:t>
            </a:r>
            <a:r>
              <a:rPr lang="ru-RU" altLang="ru-RU" sz="1600" dirty="0">
                <a:sym typeface="Symbol" panose="05050102010706020507" pitchFamily="18" charset="2"/>
              </a:rPr>
              <a:t>.</a:t>
            </a:r>
            <a:endParaRPr lang="ru-RU" altLang="ru-RU" sz="1600" dirty="0"/>
          </a:p>
          <a:p>
            <a:pPr>
              <a:lnSpc>
                <a:spcPct val="150000"/>
              </a:lnSpc>
            </a:pPr>
            <a:r>
              <a:rPr lang="ru-RU" altLang="ru-RU" sz="1600" dirty="0"/>
              <a:t>Однако,  следует  иметь  в виду,  что при углах </a:t>
            </a:r>
            <a:r>
              <a:rPr lang="ru-RU" altLang="ru-RU" sz="1600" dirty="0">
                <a:sym typeface="Symbol" panose="05050102010706020507" pitchFamily="18" charset="2"/>
              </a:rPr>
              <a:t></a:t>
            </a:r>
            <a:r>
              <a:rPr lang="ru-RU" altLang="ru-RU" sz="1600" dirty="0"/>
              <a:t> </a:t>
            </a:r>
            <a:r>
              <a:rPr lang="ru-RU" altLang="ru-RU" sz="1600" dirty="0">
                <a:sym typeface="Symbol" panose="05050102010706020507" pitchFamily="18" charset="2"/>
              </a:rPr>
              <a:t></a:t>
            </a:r>
            <a:r>
              <a:rPr lang="ru-RU" altLang="ru-RU" sz="1600" dirty="0"/>
              <a:t> 60</a:t>
            </a:r>
            <a:r>
              <a:rPr lang="ru-RU" altLang="ru-RU" sz="1600" dirty="0">
                <a:sym typeface="Symbol" panose="05050102010706020507" pitchFamily="18" charset="2"/>
              </a:rPr>
              <a:t></a:t>
            </a:r>
            <a:r>
              <a:rPr lang="ru-RU" altLang="ru-RU" sz="1600" dirty="0"/>
              <a:t> резко возрастает напряжение возбуждения ГВВ (а коэффициент усиления будет падать). Поэтому оптимальный угол отсечки выбирается в пределах </a:t>
            </a:r>
            <a:r>
              <a:rPr lang="ru-RU" altLang="ru-RU" sz="1600" dirty="0">
                <a:sym typeface="Symbol" panose="05050102010706020507" pitchFamily="18" charset="2"/>
              </a:rPr>
              <a:t></a:t>
            </a:r>
            <a:r>
              <a:rPr lang="ru-RU" altLang="ru-RU" sz="1600" dirty="0"/>
              <a:t> = 60</a:t>
            </a:r>
            <a:r>
              <a:rPr lang="ru-RU" altLang="ru-RU" sz="1600" dirty="0">
                <a:sym typeface="Symbol" panose="05050102010706020507" pitchFamily="18" charset="2"/>
              </a:rPr>
              <a:t></a:t>
            </a:r>
            <a:r>
              <a:rPr lang="ru-RU" altLang="ru-RU" sz="1600" dirty="0"/>
              <a:t>...90</a:t>
            </a:r>
            <a:r>
              <a:rPr lang="ru-RU" altLang="ru-RU" sz="1600" dirty="0">
                <a:sym typeface="Symbol" panose="05050102010706020507" pitchFamily="18" charset="2"/>
              </a:rPr>
              <a:t></a:t>
            </a:r>
            <a:r>
              <a:rPr lang="ru-RU" altLang="ru-RU" sz="1600" dirty="0"/>
              <a:t>.</a:t>
            </a:r>
          </a:p>
          <a:p>
            <a:pPr>
              <a:lnSpc>
                <a:spcPct val="150000"/>
              </a:lnSpc>
            </a:pPr>
            <a:r>
              <a:rPr lang="ru-RU" altLang="ru-RU" sz="1600" dirty="0"/>
              <a:t>При угле отсечки  </a:t>
            </a:r>
            <a:r>
              <a:rPr lang="ru-RU" altLang="ru-RU" sz="1600" dirty="0">
                <a:sym typeface="Symbol" panose="05050102010706020507" pitchFamily="18" charset="2"/>
              </a:rPr>
              <a:t></a:t>
            </a:r>
            <a:r>
              <a:rPr lang="ru-RU" altLang="ru-RU" sz="1600" dirty="0"/>
              <a:t> =  90</a:t>
            </a:r>
            <a:r>
              <a:rPr lang="ru-RU" altLang="ru-RU" sz="1600" dirty="0">
                <a:sym typeface="Symbol" panose="05050102010706020507" pitchFamily="18" charset="2"/>
              </a:rPr>
              <a:t></a:t>
            </a:r>
            <a:r>
              <a:rPr lang="ru-RU" altLang="ru-RU" sz="1600" dirty="0"/>
              <a:t>, </a:t>
            </a:r>
            <a:r>
              <a:rPr lang="en-US" altLang="ru-RU" sz="1600" i="1" dirty="0"/>
              <a:t>g</a:t>
            </a:r>
            <a:r>
              <a:rPr lang="ru-RU" altLang="ru-RU" sz="1600" dirty="0"/>
              <a:t> = 1,57 и если принять </a:t>
            </a:r>
            <a:r>
              <a:rPr lang="ru-RU" altLang="ru-RU" sz="1600" dirty="0">
                <a:sym typeface="Symbol" panose="05050102010706020507" pitchFamily="18" charset="2"/>
              </a:rPr>
              <a:t></a:t>
            </a:r>
            <a:r>
              <a:rPr lang="ru-RU" altLang="ru-RU" sz="1600" dirty="0"/>
              <a:t> = (0,8...0,9), то</a:t>
            </a:r>
          </a:p>
          <a:p>
            <a:pPr algn="ctr">
              <a:lnSpc>
                <a:spcPct val="150000"/>
              </a:lnSpc>
              <a:spcAft>
                <a:spcPts val="0"/>
              </a:spcAft>
            </a:pPr>
            <a:r>
              <a:rPr lang="el-GR" sz="1600" dirty="0"/>
              <a:t>η</a:t>
            </a:r>
            <a:r>
              <a:rPr lang="ru-RU" sz="1600" dirty="0"/>
              <a:t> = 0,63…0,7.</a:t>
            </a:r>
            <a:endParaRPr lang="ru-RU" sz="1600" baseline="-25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Рисунок 6" descr="https://studfile.net/html/2706/270/html_xvKAfye0WP.MNWt/img-8WjWum.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60518" y="2868571"/>
            <a:ext cx="600710" cy="429260"/>
          </a:xfrm>
          <a:prstGeom prst="rect">
            <a:avLst/>
          </a:prstGeom>
          <a:noFill/>
          <a:ln>
            <a:noFill/>
          </a:ln>
        </p:spPr>
      </p:pic>
    </p:spTree>
    <p:extLst>
      <p:ext uri="{BB962C8B-B14F-4D97-AF65-F5344CB8AC3E}">
        <p14:creationId xmlns:p14="http://schemas.microsoft.com/office/powerpoint/2010/main" val="30954716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8617" y="421201"/>
            <a:ext cx="11554691" cy="2639441"/>
          </a:xfrm>
          <a:prstGeom prst="rect">
            <a:avLst/>
          </a:prstGeom>
        </p:spPr>
        <p:txBody>
          <a:bodyPr wrap="square">
            <a:spAutoFit/>
          </a:bodyPr>
          <a:lstStyle/>
          <a:p>
            <a:pPr marL="61595" marR="200660" indent="267970" algn="just">
              <a:lnSpc>
                <a:spcPct val="150000"/>
              </a:lnSpc>
              <a:spcAft>
                <a:spcPts val="0"/>
              </a:spcAft>
            </a:pPr>
            <a:r>
              <a:rPr lang="ru-RU" sz="1600" dirty="0">
                <a:solidFill>
                  <a:srgbClr val="000000"/>
                </a:solidFill>
                <a:ea typeface="Arial" panose="020B0604020202020204" pitchFamily="34" charset="0"/>
              </a:rPr>
              <a:t>В зависимости от степени влияния напряжения выходной цепи на значение и форму импульсов тока АЭ различают три режима работы: </a:t>
            </a:r>
            <a:r>
              <a:rPr lang="ru-RU" sz="1600" dirty="0" err="1">
                <a:solidFill>
                  <a:srgbClr val="000000"/>
                </a:solidFill>
                <a:ea typeface="Arial" panose="020B0604020202020204" pitchFamily="34" charset="0"/>
              </a:rPr>
              <a:t>недонапряженный</a:t>
            </a:r>
            <a:r>
              <a:rPr lang="ru-RU" sz="1600" dirty="0">
                <a:solidFill>
                  <a:srgbClr val="000000"/>
                </a:solidFill>
                <a:ea typeface="Arial" panose="020B0604020202020204" pitchFamily="34" charset="0"/>
              </a:rPr>
              <a:t>, граничный и перенапряженный. </a:t>
            </a:r>
          </a:p>
          <a:p>
            <a:pPr marL="61595" marR="260350" indent="267970" algn="just">
              <a:lnSpc>
                <a:spcPct val="150000"/>
              </a:lnSpc>
              <a:spcAft>
                <a:spcPts val="0"/>
              </a:spcAft>
            </a:pPr>
            <a:r>
              <a:rPr lang="ru-RU" sz="1600" dirty="0">
                <a:solidFill>
                  <a:srgbClr val="000000"/>
                </a:solidFill>
                <a:ea typeface="Arial" panose="020B0604020202020204" pitchFamily="34" charset="0"/>
              </a:rPr>
              <a:t>Переход от одного режима к другому может быть осуществлен изменением напряжения на электродах АЭ. При постоянных питающих напряжениях и напряжении возбуждения коллекторный ток зависит лишь от переменного напряжения в выходной цепи </a:t>
            </a:r>
            <a:r>
              <a:rPr lang="en-US" sz="1600" dirty="0">
                <a:solidFill>
                  <a:srgbClr val="000000"/>
                </a:solidFill>
                <a:ea typeface="Arial" panose="020B0604020202020204" pitchFamily="34" charset="0"/>
              </a:rPr>
              <a:t>u</a:t>
            </a:r>
            <a:r>
              <a:rPr lang="ru-RU" sz="1600" baseline="-25000" dirty="0">
                <a:solidFill>
                  <a:srgbClr val="000000"/>
                </a:solidFill>
                <a:ea typeface="Arial" panose="020B0604020202020204" pitchFamily="34" charset="0"/>
              </a:rPr>
              <a:t>к</a:t>
            </a:r>
            <a:r>
              <a:rPr lang="ru-RU" sz="1600" dirty="0">
                <a:solidFill>
                  <a:srgbClr val="000000"/>
                </a:solidFill>
                <a:ea typeface="Arial" panose="020B0604020202020204" pitchFamily="34" charset="0"/>
              </a:rPr>
              <a:t>(</a:t>
            </a:r>
            <a:r>
              <a:rPr lang="en-US" sz="1600" dirty="0">
                <a:solidFill>
                  <a:srgbClr val="000000"/>
                </a:solidFill>
                <a:ea typeface="Arial" panose="020B0604020202020204" pitchFamily="34" charset="0"/>
              </a:rPr>
              <a:t>t</a:t>
            </a:r>
            <a:r>
              <a:rPr lang="ru-RU" sz="1600" dirty="0">
                <a:solidFill>
                  <a:srgbClr val="000000"/>
                </a:solidFill>
                <a:ea typeface="Arial" panose="020B0604020202020204" pitchFamily="34" charset="0"/>
              </a:rPr>
              <a:t>), а следовательно, и от </a:t>
            </a:r>
            <a:r>
              <a:rPr lang="en-US" sz="1600" dirty="0">
                <a:solidFill>
                  <a:srgbClr val="000000"/>
                </a:solidFill>
                <a:ea typeface="Arial" panose="020B0604020202020204" pitchFamily="34" charset="0"/>
              </a:rPr>
              <a:t>R</a:t>
            </a:r>
            <a:r>
              <a:rPr lang="ru-RU" sz="1600" baseline="-25000" dirty="0">
                <a:solidFill>
                  <a:srgbClr val="000000"/>
                </a:solidFill>
                <a:ea typeface="Arial" panose="020B0604020202020204" pitchFamily="34" charset="0"/>
              </a:rPr>
              <a:t>Э</a:t>
            </a:r>
            <a:r>
              <a:rPr lang="en-US" sz="1600" baseline="-25000" dirty="0">
                <a:solidFill>
                  <a:srgbClr val="000000"/>
                </a:solidFill>
                <a:ea typeface="Arial" panose="020B0604020202020204" pitchFamily="34" charset="0"/>
              </a:rPr>
              <a:t>K</a:t>
            </a:r>
            <a:r>
              <a:rPr lang="ru-RU" sz="1600" dirty="0">
                <a:solidFill>
                  <a:srgbClr val="000000"/>
                </a:solidFill>
                <a:ea typeface="Arial" panose="020B0604020202020204" pitchFamily="34" charset="0"/>
              </a:rPr>
              <a:t>, изменять которое можно, например изменением коэффициента включения контура. Зависимости </a:t>
            </a:r>
            <a:r>
              <a:rPr lang="en-US" sz="1600" dirty="0" err="1">
                <a:solidFill>
                  <a:srgbClr val="000000"/>
                </a:solidFill>
                <a:ea typeface="Arial" panose="020B0604020202020204" pitchFamily="34" charset="0"/>
              </a:rPr>
              <a:t>ik</a:t>
            </a:r>
            <a:r>
              <a:rPr lang="ru-RU" sz="1600" dirty="0">
                <a:solidFill>
                  <a:srgbClr val="000000"/>
                </a:solidFill>
                <a:ea typeface="Arial" panose="020B0604020202020204" pitchFamily="34" charset="0"/>
              </a:rPr>
              <a:t>0, </a:t>
            </a:r>
            <a:r>
              <a:rPr lang="en-US" sz="1600" dirty="0" err="1">
                <a:solidFill>
                  <a:srgbClr val="000000"/>
                </a:solidFill>
                <a:ea typeface="Arial" panose="020B0604020202020204" pitchFamily="34" charset="0"/>
              </a:rPr>
              <a:t>Ik</a:t>
            </a:r>
            <a:r>
              <a:rPr lang="ru-RU" sz="1600" dirty="0">
                <a:solidFill>
                  <a:srgbClr val="000000"/>
                </a:solidFill>
                <a:ea typeface="Arial" panose="020B0604020202020204" pitchFamily="34" charset="0"/>
              </a:rPr>
              <a:t>1, </a:t>
            </a:r>
            <a:r>
              <a:rPr lang="en-US" sz="1600" dirty="0" err="1">
                <a:solidFill>
                  <a:srgbClr val="000000"/>
                </a:solidFill>
                <a:ea typeface="Arial" panose="020B0604020202020204" pitchFamily="34" charset="0"/>
              </a:rPr>
              <a:t>Uk</a:t>
            </a:r>
            <a:r>
              <a:rPr lang="ru-RU" sz="1600" dirty="0">
                <a:solidFill>
                  <a:srgbClr val="000000"/>
                </a:solidFill>
                <a:ea typeface="Arial" panose="020B0604020202020204" pitchFamily="34" charset="0"/>
              </a:rPr>
              <a:t>, Р1, </a:t>
            </a:r>
            <a:r>
              <a:rPr lang="en-US" sz="1600" dirty="0">
                <a:solidFill>
                  <a:srgbClr val="000000"/>
                </a:solidFill>
                <a:ea typeface="Arial" panose="020B0604020202020204" pitchFamily="34" charset="0"/>
              </a:rPr>
              <a:t>P</a:t>
            </a:r>
            <a:r>
              <a:rPr lang="ru-RU" sz="1600" dirty="0">
                <a:solidFill>
                  <a:srgbClr val="000000"/>
                </a:solidFill>
                <a:ea typeface="Arial" panose="020B0604020202020204" pitchFamily="34" charset="0"/>
              </a:rPr>
              <a:t>0, </a:t>
            </a:r>
            <a:r>
              <a:rPr lang="ru-RU" sz="1600" dirty="0" err="1">
                <a:solidFill>
                  <a:srgbClr val="000000"/>
                </a:solidFill>
                <a:ea typeface="Arial" panose="020B0604020202020204" pitchFamily="34" charset="0"/>
              </a:rPr>
              <a:t>Рк</a:t>
            </a:r>
            <a:r>
              <a:rPr lang="ru-RU" sz="1600" dirty="0">
                <a:solidFill>
                  <a:srgbClr val="000000"/>
                </a:solidFill>
                <a:ea typeface="Arial" panose="020B0604020202020204" pitchFamily="34" charset="0"/>
              </a:rPr>
              <a:t> и </a:t>
            </a:r>
            <a:r>
              <a:rPr lang="en-US" sz="1600" dirty="0">
                <a:solidFill>
                  <a:srgbClr val="000000"/>
                </a:solidFill>
                <a:ea typeface="Arial" panose="020B0604020202020204" pitchFamily="34" charset="0"/>
              </a:rPr>
              <a:t>η</a:t>
            </a:r>
            <a:r>
              <a:rPr lang="ru-RU" sz="1600" dirty="0">
                <a:solidFill>
                  <a:srgbClr val="000000"/>
                </a:solidFill>
                <a:ea typeface="Arial" panose="020B0604020202020204" pitchFamily="34" charset="0"/>
              </a:rPr>
              <a:t> = </a:t>
            </a:r>
            <a:r>
              <a:rPr lang="en-US" sz="1600" dirty="0">
                <a:solidFill>
                  <a:srgbClr val="000000"/>
                </a:solidFill>
                <a:ea typeface="Arial" panose="020B0604020202020204" pitchFamily="34" charset="0"/>
              </a:rPr>
              <a:t>f</a:t>
            </a:r>
            <a:r>
              <a:rPr lang="ru-RU" sz="1600" dirty="0">
                <a:solidFill>
                  <a:srgbClr val="000000"/>
                </a:solidFill>
                <a:ea typeface="Arial" panose="020B0604020202020204" pitchFamily="34" charset="0"/>
              </a:rPr>
              <a:t>(</a:t>
            </a:r>
            <a:r>
              <a:rPr lang="en-US" sz="1600" dirty="0">
                <a:solidFill>
                  <a:srgbClr val="000000"/>
                </a:solidFill>
                <a:ea typeface="Arial" panose="020B0604020202020204" pitchFamily="34" charset="0"/>
              </a:rPr>
              <a:t>R</a:t>
            </a:r>
            <a:r>
              <a:rPr lang="ru-RU" sz="1600" baseline="-25000" dirty="0">
                <a:solidFill>
                  <a:srgbClr val="000000"/>
                </a:solidFill>
                <a:ea typeface="Arial" panose="020B0604020202020204" pitchFamily="34" charset="0"/>
              </a:rPr>
              <a:t>ЭК</a:t>
            </a:r>
            <a:r>
              <a:rPr lang="ru-RU" sz="1600" dirty="0">
                <a:solidFill>
                  <a:srgbClr val="000000"/>
                </a:solidFill>
                <a:ea typeface="Arial" panose="020B0604020202020204" pitchFamily="34" charset="0"/>
              </a:rPr>
              <a:t>) носят название нагрузочных характеристик генератора. Здесь </a:t>
            </a:r>
            <a:r>
              <a:rPr lang="ru-RU" sz="1600" dirty="0" err="1">
                <a:solidFill>
                  <a:srgbClr val="000000"/>
                </a:solidFill>
                <a:ea typeface="Arial" panose="020B0604020202020204" pitchFamily="34" charset="0"/>
              </a:rPr>
              <a:t>Рк</a:t>
            </a:r>
            <a:r>
              <a:rPr lang="ru-RU" sz="1600" dirty="0">
                <a:solidFill>
                  <a:srgbClr val="000000"/>
                </a:solidFill>
                <a:ea typeface="Arial" panose="020B0604020202020204" pitchFamily="34" charset="0"/>
              </a:rPr>
              <a:t> = </a:t>
            </a:r>
            <a:r>
              <a:rPr lang="en-US" sz="1600" dirty="0">
                <a:solidFill>
                  <a:srgbClr val="000000"/>
                </a:solidFill>
                <a:ea typeface="Arial" panose="020B0604020202020204" pitchFamily="34" charset="0"/>
              </a:rPr>
              <a:t>P</a:t>
            </a:r>
            <a:r>
              <a:rPr lang="ru-RU" sz="1600" dirty="0">
                <a:solidFill>
                  <a:srgbClr val="000000"/>
                </a:solidFill>
                <a:ea typeface="Arial" panose="020B0604020202020204" pitchFamily="34" charset="0"/>
              </a:rPr>
              <a:t>0 – </a:t>
            </a:r>
            <a:r>
              <a:rPr lang="en-US" sz="1600" dirty="0">
                <a:solidFill>
                  <a:srgbClr val="000000"/>
                </a:solidFill>
                <a:ea typeface="Arial" panose="020B0604020202020204" pitchFamily="34" charset="0"/>
              </a:rPr>
              <a:t>P</a:t>
            </a:r>
            <a:r>
              <a:rPr lang="ru-RU" sz="1600" dirty="0">
                <a:solidFill>
                  <a:srgbClr val="000000"/>
                </a:solidFill>
                <a:ea typeface="Arial" panose="020B0604020202020204" pitchFamily="34" charset="0"/>
              </a:rPr>
              <a:t>1 - мощность, рассеиваемая на коллекторе транзистора.</a:t>
            </a:r>
            <a:endParaRPr lang="ru-RU" sz="1600" dirty="0">
              <a:solidFill>
                <a:srgbClr val="000000"/>
              </a:solidFill>
              <a:effectLst/>
              <a:ea typeface="Arial" panose="020B0604020202020204" pitchFamily="34" charset="0"/>
            </a:endParaRPr>
          </a:p>
        </p:txBody>
      </p:sp>
    </p:spTree>
    <p:extLst>
      <p:ext uri="{BB962C8B-B14F-4D97-AF65-F5344CB8AC3E}">
        <p14:creationId xmlns:p14="http://schemas.microsoft.com/office/powerpoint/2010/main" val="15495589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23104" y="325643"/>
            <a:ext cx="4069704" cy="369332"/>
          </a:xfrm>
          <a:prstGeom prst="rect">
            <a:avLst/>
          </a:prstGeom>
        </p:spPr>
        <p:txBody>
          <a:bodyPr wrap="none">
            <a:spAutoFit/>
          </a:bodyPr>
          <a:lstStyle/>
          <a:p>
            <a:r>
              <a:rPr lang="ru-RU" b="1" dirty="0">
                <a:solidFill>
                  <a:srgbClr val="0070C0"/>
                </a:solidFill>
              </a:rPr>
              <a:t>2.2.3 Нагрузочные характеристики ГВВ</a:t>
            </a:r>
          </a:p>
        </p:txBody>
      </p:sp>
      <p:sp>
        <p:nvSpPr>
          <p:cNvPr id="3" name="Прямоугольник 2"/>
          <p:cNvSpPr/>
          <p:nvPr/>
        </p:nvSpPr>
        <p:spPr>
          <a:xfrm>
            <a:off x="295564" y="801559"/>
            <a:ext cx="11499272" cy="1569660"/>
          </a:xfrm>
          <a:prstGeom prst="rect">
            <a:avLst/>
          </a:prstGeom>
        </p:spPr>
        <p:txBody>
          <a:bodyPr wrap="square">
            <a:spAutoFit/>
          </a:bodyPr>
          <a:lstStyle/>
          <a:p>
            <a:pPr algn="just">
              <a:lnSpc>
                <a:spcPct val="150000"/>
              </a:lnSpc>
            </a:pPr>
            <a:r>
              <a:rPr lang="ru-RU" altLang="ru-RU" sz="1600" dirty="0"/>
              <a:t>Анализ различных по степени напряженности режимов позволяет построить зависимости энергетических показателей ГВВ от изменения сопротивления нагрузки при фиксированных напряжениях </a:t>
            </a:r>
            <a:r>
              <a:rPr lang="ru-RU" altLang="ru-RU" sz="1600" i="1" dirty="0"/>
              <a:t>Е</a:t>
            </a:r>
            <a:r>
              <a:rPr lang="ru-RU" altLang="ru-RU" sz="1600" baseline="-25000" dirty="0"/>
              <a:t>б</a:t>
            </a:r>
            <a:r>
              <a:rPr lang="ru-RU" altLang="ru-RU" sz="1600" dirty="0"/>
              <a:t>, </a:t>
            </a:r>
            <a:r>
              <a:rPr lang="en-US" altLang="ru-RU" sz="1600" i="1" dirty="0"/>
              <a:t>U</a:t>
            </a:r>
            <a:r>
              <a:rPr lang="ru-RU" altLang="ru-RU" sz="1600" baseline="-25000" dirty="0"/>
              <a:t>б</a:t>
            </a:r>
            <a:r>
              <a:rPr lang="ru-RU" altLang="ru-RU" sz="1600" dirty="0"/>
              <a:t> и </a:t>
            </a:r>
            <a:r>
              <a:rPr lang="ru-RU" altLang="ru-RU" sz="1600" i="1" dirty="0" err="1"/>
              <a:t>Е</a:t>
            </a:r>
            <a:r>
              <a:rPr lang="ru-RU" altLang="ru-RU" sz="1600" baseline="-25000" dirty="0" err="1"/>
              <a:t>к</a:t>
            </a:r>
            <a:r>
              <a:rPr lang="ru-RU" altLang="ru-RU" sz="1600" dirty="0"/>
              <a:t>. На  рис. 17   изображены зависимости токов и напряжений, а также зависимости мощности и КПД лампового ГВВ от изменения эквивалентного сопротивления </a:t>
            </a:r>
            <a:r>
              <a:rPr lang="en-US" altLang="ru-RU" sz="1600" i="1" dirty="0"/>
              <a:t>R</a:t>
            </a:r>
            <a:r>
              <a:rPr lang="ru-RU" altLang="ru-RU" sz="1600" dirty="0"/>
              <a:t>э контура в анодной цепи.</a:t>
            </a:r>
          </a:p>
        </p:txBody>
      </p:sp>
      <p:sp>
        <p:nvSpPr>
          <p:cNvPr id="6" name="Прямоугольник 5"/>
          <p:cNvSpPr/>
          <p:nvPr/>
        </p:nvSpPr>
        <p:spPr>
          <a:xfrm>
            <a:off x="5895063" y="6199826"/>
            <a:ext cx="923651" cy="369332"/>
          </a:xfrm>
          <a:prstGeom prst="rect">
            <a:avLst/>
          </a:prstGeom>
        </p:spPr>
        <p:txBody>
          <a:bodyPr wrap="none">
            <a:spAutoFit/>
          </a:bodyPr>
          <a:lstStyle/>
          <a:p>
            <a:r>
              <a:rPr lang="ru-RU" altLang="ru-RU" dirty="0"/>
              <a:t>Рис. 17 </a:t>
            </a:r>
            <a:endParaRPr lang="ru-RU" dirty="0"/>
          </a:p>
        </p:txBody>
      </p:sp>
      <p:pic>
        <p:nvPicPr>
          <p:cNvPr id="10" name="Рисунок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2141" y="2439588"/>
            <a:ext cx="8726118" cy="3810532"/>
          </a:xfrm>
          <a:prstGeom prst="rect">
            <a:avLst/>
          </a:prstGeom>
        </p:spPr>
      </p:pic>
    </p:spTree>
    <p:extLst>
      <p:ext uri="{BB962C8B-B14F-4D97-AF65-F5344CB8AC3E}">
        <p14:creationId xmlns:p14="http://schemas.microsoft.com/office/powerpoint/2010/main" val="10454751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4873" y="312019"/>
            <a:ext cx="11379200" cy="5635132"/>
          </a:xfrm>
          <a:prstGeom prst="rect">
            <a:avLst/>
          </a:prstGeom>
        </p:spPr>
        <p:txBody>
          <a:bodyPr wrap="square">
            <a:spAutoFit/>
          </a:bodyPr>
          <a:lstStyle/>
          <a:p>
            <a:pPr marL="228600">
              <a:lnSpc>
                <a:spcPct val="150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Токи   коллектора </a:t>
            </a:r>
            <a:r>
              <a:rPr lang="en-US" sz="1600" i="1" dirty="0">
                <a:latin typeface="Calibri" panose="020F0502020204030204" pitchFamily="34" charset="0"/>
                <a:ea typeface="Calibri" panose="020F0502020204030204" pitchFamily="34" charset="0"/>
                <a:cs typeface="Times New Roman" panose="02020603050405020304" pitchFamily="18" charset="0"/>
              </a:rPr>
              <a:t>I</a:t>
            </a:r>
            <a:r>
              <a:rPr lang="ru-RU" sz="1600" baseline="-25000" dirty="0">
                <a:latin typeface="Calibri" panose="020F0502020204030204" pitchFamily="34" charset="0"/>
                <a:ea typeface="Calibri" panose="020F0502020204030204" pitchFamily="34" charset="0"/>
                <a:cs typeface="Times New Roman" panose="02020603050405020304" pitchFamily="18" charset="0"/>
              </a:rPr>
              <a:t>к1</a:t>
            </a:r>
            <a:r>
              <a:rPr lang="ru-RU" sz="1600" dirty="0">
                <a:latin typeface="Calibri" panose="020F0502020204030204" pitchFamily="34" charset="0"/>
                <a:ea typeface="Calibri" panose="020F0502020204030204" pitchFamily="34" charset="0"/>
                <a:cs typeface="Times New Roman" panose="02020603050405020304" pitchFamily="18" charset="0"/>
              </a:rPr>
              <a:t>  и  </a:t>
            </a:r>
            <a:r>
              <a:rPr lang="en-US" sz="1600" i="1" dirty="0">
                <a:latin typeface="Calibri" panose="020F0502020204030204" pitchFamily="34" charset="0"/>
                <a:ea typeface="Calibri" panose="020F0502020204030204" pitchFamily="34" charset="0"/>
                <a:cs typeface="Times New Roman" panose="02020603050405020304" pitchFamily="18" charset="0"/>
              </a:rPr>
              <a:t>I</a:t>
            </a:r>
            <a:r>
              <a:rPr lang="ru-RU" sz="1600" baseline="-25000" dirty="0">
                <a:latin typeface="Calibri" panose="020F0502020204030204" pitchFamily="34" charset="0"/>
                <a:ea typeface="Calibri" panose="020F0502020204030204" pitchFamily="34" charset="0"/>
                <a:cs typeface="Times New Roman" panose="02020603050405020304" pitchFamily="18" charset="0"/>
              </a:rPr>
              <a:t>к0 </a:t>
            </a:r>
            <a:r>
              <a:rPr lang="ru-RU" sz="1600" dirty="0">
                <a:latin typeface="Calibri" panose="020F0502020204030204" pitchFamily="34" charset="0"/>
                <a:ea typeface="Calibri" panose="020F0502020204030204" pitchFamily="34" charset="0"/>
                <a:cs typeface="Times New Roman" panose="02020603050405020304" pitchFamily="18" charset="0"/>
              </a:rPr>
              <a:t>при  увеличении сопротивления контура </a:t>
            </a:r>
            <a:r>
              <a:rPr lang="en-US" sz="1600" i="1" dirty="0">
                <a:latin typeface="Calibri" panose="020F0502020204030204" pitchFamily="34" charset="0"/>
                <a:ea typeface="Calibri" panose="020F0502020204030204" pitchFamily="34" charset="0"/>
                <a:cs typeface="Times New Roman" panose="02020603050405020304" pitchFamily="18" charset="0"/>
              </a:rPr>
              <a:t>R</a:t>
            </a:r>
            <a:r>
              <a:rPr lang="ru-RU" sz="1600" baseline="-25000" dirty="0">
                <a:latin typeface="Calibri" panose="020F0502020204030204" pitchFamily="34" charset="0"/>
                <a:ea typeface="Calibri" panose="020F0502020204030204" pitchFamily="34" charset="0"/>
                <a:cs typeface="Times New Roman" panose="02020603050405020304" pitchFamily="18" charset="0"/>
              </a:rPr>
              <a:t>э</a:t>
            </a:r>
            <a:r>
              <a:rPr lang="ru-RU" sz="1600" dirty="0">
                <a:latin typeface="Calibri" panose="020F0502020204030204" pitchFamily="34" charset="0"/>
                <a:ea typeface="Calibri" panose="020F0502020204030204" pitchFamily="34" charset="0"/>
                <a:cs typeface="Times New Roman" panose="02020603050405020304" pitchFamily="18" charset="0"/>
              </a:rPr>
              <a:t> уменьшаются. Уменьшение токов в  </a:t>
            </a:r>
            <a:r>
              <a:rPr lang="ru-RU" sz="1600" dirty="0" err="1">
                <a:latin typeface="Calibri" panose="020F0502020204030204" pitchFamily="34" charset="0"/>
                <a:ea typeface="Calibri" panose="020F0502020204030204" pitchFamily="34" charset="0"/>
                <a:cs typeface="Times New Roman" panose="02020603050405020304" pitchFamily="18" charset="0"/>
              </a:rPr>
              <a:t>недонапряженном</a:t>
            </a:r>
            <a:r>
              <a:rPr lang="ru-RU" sz="1600" dirty="0">
                <a:latin typeface="Calibri" panose="020F0502020204030204" pitchFamily="34" charset="0"/>
                <a:ea typeface="Calibri" panose="020F0502020204030204" pitchFamily="34" charset="0"/>
                <a:cs typeface="Times New Roman" panose="02020603050405020304" pitchFamily="18" charset="0"/>
              </a:rPr>
              <a:t>  режиме определяется наклоном вольтамперных характеристик транзистора. В перенапряженном режиме уменьшение токов ускоряется из-за возникновения провала в импульсе коллекторного тока.</a:t>
            </a:r>
          </a:p>
          <a:p>
            <a:pPr marL="228600">
              <a:lnSpc>
                <a:spcPct val="150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Амплитуда напряжения </a:t>
            </a:r>
            <a:r>
              <a:rPr lang="en-US" sz="1600" i="1" dirty="0">
                <a:latin typeface="Calibri" panose="020F0502020204030204" pitchFamily="34" charset="0"/>
                <a:ea typeface="Calibri" panose="020F0502020204030204" pitchFamily="34" charset="0"/>
                <a:cs typeface="Times New Roman" panose="02020603050405020304" pitchFamily="18" charset="0"/>
              </a:rPr>
              <a:t>U</a:t>
            </a:r>
            <a:r>
              <a:rPr lang="ru-RU" sz="1600" baseline="-25000" dirty="0">
                <a:latin typeface="Calibri" panose="020F0502020204030204" pitchFamily="34" charset="0"/>
                <a:ea typeface="Calibri" panose="020F0502020204030204" pitchFamily="34" charset="0"/>
                <a:cs typeface="Times New Roman" panose="02020603050405020304" pitchFamily="18" charset="0"/>
              </a:rPr>
              <a:t>к </a:t>
            </a:r>
            <a:r>
              <a:rPr lang="ru-RU" sz="1600" dirty="0">
                <a:latin typeface="Calibri" panose="020F0502020204030204" pitchFamily="34" charset="0"/>
                <a:ea typeface="Calibri" panose="020F0502020204030204" pitchFamily="34" charset="0"/>
                <a:cs typeface="Times New Roman" panose="02020603050405020304" pitchFamily="18" charset="0"/>
              </a:rPr>
              <a:t>на контуре в коллекторной цепи с увеличением </a:t>
            </a:r>
            <a:r>
              <a:rPr lang="en-US" sz="1600" i="1" dirty="0">
                <a:latin typeface="Calibri" panose="020F0502020204030204" pitchFamily="34" charset="0"/>
                <a:ea typeface="Calibri" panose="020F0502020204030204" pitchFamily="34" charset="0"/>
                <a:cs typeface="Times New Roman" panose="02020603050405020304" pitchFamily="18" charset="0"/>
              </a:rPr>
              <a:t>R</a:t>
            </a:r>
            <a:r>
              <a:rPr lang="ru-RU" sz="1600" baseline="-25000" dirty="0">
                <a:latin typeface="Calibri" panose="020F0502020204030204" pitchFamily="34" charset="0"/>
                <a:ea typeface="Calibri" panose="020F0502020204030204" pitchFamily="34" charset="0"/>
                <a:cs typeface="Times New Roman" panose="02020603050405020304" pitchFamily="18" charset="0"/>
              </a:rPr>
              <a:t>э</a:t>
            </a:r>
            <a:r>
              <a:rPr lang="ru-RU" sz="1600" dirty="0">
                <a:latin typeface="Calibri" panose="020F0502020204030204" pitchFamily="34" charset="0"/>
                <a:ea typeface="Calibri" panose="020F0502020204030204" pitchFamily="34" charset="0"/>
                <a:cs typeface="Times New Roman" panose="02020603050405020304" pitchFamily="18" charset="0"/>
              </a:rPr>
              <a:t> растет. В </a:t>
            </a:r>
            <a:r>
              <a:rPr lang="ru-RU" sz="1600" dirty="0" err="1">
                <a:latin typeface="Calibri" panose="020F0502020204030204" pitchFamily="34" charset="0"/>
                <a:ea typeface="Calibri" panose="020F0502020204030204" pitchFamily="34" charset="0"/>
                <a:cs typeface="Times New Roman" panose="02020603050405020304" pitchFamily="18" charset="0"/>
              </a:rPr>
              <a:t>недонапряженном</a:t>
            </a:r>
            <a:r>
              <a:rPr lang="ru-RU" sz="1600" dirty="0">
                <a:latin typeface="Calibri" panose="020F0502020204030204" pitchFamily="34" charset="0"/>
                <a:ea typeface="Calibri" panose="020F0502020204030204" pitchFamily="34" charset="0"/>
                <a:cs typeface="Times New Roman" panose="02020603050405020304" pitchFamily="18" charset="0"/>
              </a:rPr>
              <a:t> режиме рост </a:t>
            </a:r>
            <a:r>
              <a:rPr lang="en-US" sz="1600" i="1" dirty="0">
                <a:latin typeface="Calibri" panose="020F0502020204030204" pitchFamily="34" charset="0"/>
                <a:ea typeface="Calibri" panose="020F0502020204030204" pitchFamily="34" charset="0"/>
                <a:cs typeface="Times New Roman" panose="02020603050405020304" pitchFamily="18" charset="0"/>
              </a:rPr>
              <a:t>U</a:t>
            </a:r>
            <a:r>
              <a:rPr lang="ru-RU" sz="1600" baseline="-25000" dirty="0">
                <a:latin typeface="Calibri" panose="020F0502020204030204" pitchFamily="34" charset="0"/>
                <a:ea typeface="Calibri" panose="020F0502020204030204" pitchFamily="34" charset="0"/>
                <a:cs typeface="Times New Roman" panose="02020603050405020304" pitchFamily="18" charset="0"/>
              </a:rPr>
              <a:t>к</a:t>
            </a:r>
            <a:r>
              <a:rPr lang="ru-RU" sz="1600" dirty="0">
                <a:latin typeface="Calibri" panose="020F0502020204030204" pitchFamily="34" charset="0"/>
                <a:ea typeface="Calibri" panose="020F0502020204030204" pitchFamily="34" charset="0"/>
                <a:cs typeface="Times New Roman" panose="02020603050405020304" pitchFamily="18" charset="0"/>
              </a:rPr>
              <a:t>  происходит быстрее, а в перенапряженном режиме - тем медленнее, чем выше напряженность режима.</a:t>
            </a:r>
          </a:p>
          <a:p>
            <a:pPr marL="228600">
              <a:lnSpc>
                <a:spcPct val="150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В </a:t>
            </a:r>
            <a:r>
              <a:rPr lang="ru-RU" sz="1600" dirty="0" err="1">
                <a:latin typeface="Calibri" panose="020F0502020204030204" pitchFamily="34" charset="0"/>
                <a:ea typeface="Calibri" panose="020F0502020204030204" pitchFamily="34" charset="0"/>
                <a:cs typeface="Times New Roman" panose="02020603050405020304" pitchFamily="18" charset="0"/>
              </a:rPr>
              <a:t>недонапряженном</a:t>
            </a:r>
            <a:r>
              <a:rPr lang="ru-RU" sz="1600" dirty="0">
                <a:latin typeface="Calibri" panose="020F0502020204030204" pitchFamily="34" charset="0"/>
                <a:ea typeface="Calibri" panose="020F0502020204030204" pitchFamily="34" charset="0"/>
                <a:cs typeface="Times New Roman" panose="02020603050405020304" pitchFamily="18" charset="0"/>
              </a:rPr>
              <a:t> режиме при </a:t>
            </a:r>
            <a:r>
              <a:rPr lang="en-US" sz="1600" i="1" dirty="0">
                <a:latin typeface="Calibri" panose="020F0502020204030204" pitchFamily="34" charset="0"/>
                <a:ea typeface="Calibri" panose="020F0502020204030204" pitchFamily="34" charset="0"/>
                <a:cs typeface="Times New Roman" panose="02020603050405020304" pitchFamily="18" charset="0"/>
              </a:rPr>
              <a:t>R</a:t>
            </a:r>
            <a:r>
              <a:rPr lang="ru-RU" sz="1600" baseline="-25000" dirty="0">
                <a:latin typeface="Calibri" panose="020F0502020204030204" pitchFamily="34" charset="0"/>
                <a:ea typeface="Calibri" panose="020F0502020204030204" pitchFamily="34" charset="0"/>
                <a:cs typeface="Times New Roman" panose="02020603050405020304" pitchFamily="18" charset="0"/>
              </a:rPr>
              <a:t>э</a:t>
            </a:r>
            <a:r>
              <a:rPr lang="ru-RU" sz="1600" dirty="0">
                <a:latin typeface="Calibri" panose="020F0502020204030204" pitchFamily="34" charset="0"/>
                <a:ea typeface="Calibri" panose="020F0502020204030204" pitchFamily="34" charset="0"/>
                <a:cs typeface="Times New Roman" panose="02020603050405020304" pitchFamily="18" charset="0"/>
              </a:rPr>
              <a:t> = 0 мощность </a:t>
            </a:r>
            <a:r>
              <a:rPr lang="ru-RU" sz="1600" i="1" dirty="0">
                <a:latin typeface="Calibri" panose="020F0502020204030204" pitchFamily="34" charset="0"/>
                <a:ea typeface="Calibri" panose="020F0502020204030204" pitchFamily="34" charset="0"/>
                <a:cs typeface="Times New Roman" panose="02020603050405020304" pitchFamily="18" charset="0"/>
              </a:rPr>
              <a:t>Р</a:t>
            </a:r>
            <a:r>
              <a:rPr lang="ru-RU" sz="1600" baseline="-25000" dirty="0">
                <a:latin typeface="Calibri" panose="020F0502020204030204" pitchFamily="34" charset="0"/>
                <a:ea typeface="Calibri" panose="020F0502020204030204" pitchFamily="34" charset="0"/>
                <a:cs typeface="Times New Roman" panose="02020603050405020304" pitchFamily="18" charset="0"/>
              </a:rPr>
              <a:t>0</a:t>
            </a:r>
            <a:r>
              <a:rPr lang="ru-RU" sz="1600" dirty="0">
                <a:latin typeface="Calibri" panose="020F0502020204030204" pitchFamily="34" charset="0"/>
                <a:ea typeface="Calibri" panose="020F0502020204030204" pitchFamily="34" charset="0"/>
                <a:cs typeface="Times New Roman" panose="02020603050405020304" pitchFamily="18" charset="0"/>
              </a:rPr>
              <a:t>, потребляемая от источника питания коллекторной  цепи максимальна, а генерируемая мощность равна нулю. Такой режим опасен, поскольку мощность </a:t>
            </a:r>
            <a:r>
              <a:rPr lang="ru-RU" sz="1600" i="1" dirty="0" err="1">
                <a:latin typeface="Calibri" panose="020F0502020204030204" pitchFamily="34" charset="0"/>
                <a:ea typeface="Calibri" panose="020F0502020204030204" pitchFamily="34" charset="0"/>
                <a:cs typeface="Times New Roman" panose="02020603050405020304" pitchFamily="18" charset="0"/>
              </a:rPr>
              <a:t>Р</a:t>
            </a:r>
            <a:r>
              <a:rPr lang="ru-RU" sz="1600" baseline="-25000" dirty="0" err="1">
                <a:latin typeface="Calibri" panose="020F0502020204030204" pitchFamily="34" charset="0"/>
                <a:ea typeface="Calibri" panose="020F0502020204030204" pitchFamily="34" charset="0"/>
                <a:cs typeface="Times New Roman" panose="02020603050405020304" pitchFamily="18" charset="0"/>
              </a:rPr>
              <a:t>к</a:t>
            </a:r>
            <a:r>
              <a:rPr lang="ru-RU" sz="1600" dirty="0">
                <a:latin typeface="Calibri" panose="020F0502020204030204" pitchFamily="34" charset="0"/>
                <a:ea typeface="Calibri" panose="020F0502020204030204" pitchFamily="34" charset="0"/>
                <a:cs typeface="Times New Roman" panose="02020603050405020304" pitchFamily="18" charset="0"/>
              </a:rPr>
              <a:t>, рассеиваемая на коллекторе, велика. С увеличением </a:t>
            </a:r>
            <a:r>
              <a:rPr lang="en-US" sz="1600" i="1" dirty="0">
                <a:latin typeface="Calibri" panose="020F0502020204030204" pitchFamily="34" charset="0"/>
                <a:ea typeface="Calibri" panose="020F0502020204030204" pitchFamily="34" charset="0"/>
                <a:cs typeface="Times New Roman" panose="02020603050405020304" pitchFamily="18" charset="0"/>
              </a:rPr>
              <a:t>R</a:t>
            </a:r>
            <a:r>
              <a:rPr lang="ru-RU" sz="1600" baseline="-25000" dirty="0">
                <a:latin typeface="Calibri" panose="020F0502020204030204" pitchFamily="34" charset="0"/>
                <a:ea typeface="Calibri" panose="020F0502020204030204" pitchFamily="34" charset="0"/>
                <a:cs typeface="Times New Roman" panose="02020603050405020304" pitchFamily="18" charset="0"/>
              </a:rPr>
              <a:t>э</a:t>
            </a:r>
            <a:r>
              <a:rPr lang="ru-RU" sz="1600" dirty="0">
                <a:latin typeface="Calibri" panose="020F0502020204030204" pitchFamily="34" charset="0"/>
                <a:ea typeface="Calibri" panose="020F0502020204030204" pitchFamily="34" charset="0"/>
                <a:cs typeface="Times New Roman" panose="02020603050405020304" pitchFamily="18" charset="0"/>
              </a:rPr>
              <a:t> до граничного режима потребляемая мощность уменьшается незначительно, а генерируемая мощность растет пропорционально </a:t>
            </a:r>
            <a:r>
              <a:rPr lang="en-US" sz="1600" i="1" dirty="0">
                <a:latin typeface="Calibri" panose="020F0502020204030204" pitchFamily="34" charset="0"/>
                <a:ea typeface="Calibri" panose="020F0502020204030204" pitchFamily="34" charset="0"/>
                <a:cs typeface="Times New Roman" panose="02020603050405020304" pitchFamily="18" charset="0"/>
              </a:rPr>
              <a:t>R</a:t>
            </a:r>
            <a:r>
              <a:rPr lang="ru-RU" sz="1600" baseline="-25000" dirty="0">
                <a:latin typeface="Calibri" panose="020F0502020204030204" pitchFamily="34" charset="0"/>
                <a:ea typeface="Calibri" panose="020F0502020204030204" pitchFamily="34" charset="0"/>
                <a:cs typeface="Times New Roman" panose="02020603050405020304" pitchFamily="18" charset="0"/>
              </a:rPr>
              <a:t>э</a:t>
            </a:r>
            <a:r>
              <a:rPr lang="ru-RU" sz="1600" dirty="0">
                <a:latin typeface="Calibri" panose="020F0502020204030204" pitchFamily="34" charset="0"/>
                <a:ea typeface="Calibri" panose="020F0502020204030204" pitchFamily="34" charset="0"/>
                <a:cs typeface="Times New Roman" panose="02020603050405020304" pitchFamily="18" charset="0"/>
              </a:rPr>
              <a:t>. Поэтому мощность </a:t>
            </a:r>
            <a:r>
              <a:rPr lang="ru-RU" sz="1600" i="1" dirty="0" err="1">
                <a:latin typeface="Calibri" panose="020F0502020204030204" pitchFamily="34" charset="0"/>
                <a:ea typeface="Calibri" panose="020F0502020204030204" pitchFamily="34" charset="0"/>
                <a:cs typeface="Times New Roman" panose="02020603050405020304" pitchFamily="18" charset="0"/>
              </a:rPr>
              <a:t>Р</a:t>
            </a:r>
            <a:r>
              <a:rPr lang="ru-RU" sz="1600" baseline="-25000" dirty="0" err="1">
                <a:latin typeface="Calibri" panose="020F0502020204030204" pitchFamily="34" charset="0"/>
                <a:ea typeface="Calibri" panose="020F0502020204030204" pitchFamily="34" charset="0"/>
                <a:cs typeface="Times New Roman" panose="02020603050405020304" pitchFamily="18" charset="0"/>
              </a:rPr>
              <a:t>к</a:t>
            </a:r>
            <a:r>
              <a:rPr lang="ru-RU" sz="1600" dirty="0">
                <a:latin typeface="Calibri" panose="020F0502020204030204" pitchFamily="34" charset="0"/>
                <a:ea typeface="Calibri" panose="020F0502020204030204" pitchFamily="34" charset="0"/>
                <a:cs typeface="Times New Roman" panose="02020603050405020304" pitchFamily="18" charset="0"/>
              </a:rPr>
              <a:t> падает. При достижении граничного режима генерируемая мощность </a:t>
            </a:r>
            <a:r>
              <a:rPr lang="ru-RU" sz="1600" i="1" dirty="0">
                <a:latin typeface="Calibri" panose="020F0502020204030204" pitchFamily="34" charset="0"/>
                <a:ea typeface="Calibri" panose="020F0502020204030204" pitchFamily="34" charset="0"/>
                <a:cs typeface="Times New Roman" panose="02020603050405020304" pitchFamily="18" charset="0"/>
              </a:rPr>
              <a:t>Р</a:t>
            </a:r>
            <a:r>
              <a:rPr lang="ru-RU" sz="1600" dirty="0">
                <a:latin typeface="Calibri" panose="020F0502020204030204" pitchFamily="34" charset="0"/>
                <a:ea typeface="Calibri" panose="020F0502020204030204" pitchFamily="34" charset="0"/>
                <a:cs typeface="Times New Roman" panose="02020603050405020304" pitchFamily="18" charset="0"/>
              </a:rPr>
              <a:t> достигает своего максимального значения.</a:t>
            </a:r>
          </a:p>
          <a:p>
            <a:pPr marL="228600">
              <a:lnSpc>
                <a:spcPct val="150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КПД коллекторной цепи в </a:t>
            </a:r>
            <a:r>
              <a:rPr lang="ru-RU" sz="1600" dirty="0" err="1">
                <a:latin typeface="Calibri" panose="020F0502020204030204" pitchFamily="34" charset="0"/>
                <a:ea typeface="Calibri" panose="020F0502020204030204" pitchFamily="34" charset="0"/>
                <a:cs typeface="Times New Roman" panose="02020603050405020304" pitchFamily="18" charset="0"/>
              </a:rPr>
              <a:t>недонапряженном</a:t>
            </a:r>
            <a:r>
              <a:rPr lang="ru-RU" sz="1600" dirty="0">
                <a:latin typeface="Calibri" panose="020F0502020204030204" pitchFamily="34" charset="0"/>
                <a:ea typeface="Calibri" panose="020F0502020204030204" pitchFamily="34" charset="0"/>
                <a:cs typeface="Times New Roman" panose="02020603050405020304" pitchFamily="18" charset="0"/>
              </a:rPr>
              <a:t> режиме мал; он растет при увеличении напряженности режима. Максимум КПД получают в перенапряженном режиме, близком к граничному.</a:t>
            </a:r>
          </a:p>
          <a:p>
            <a:pPr marL="228600">
              <a:lnSpc>
                <a:spcPct val="150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Таким образом, основным преимуществом граничного режима является наибольшая генерируемая мощность при высоком, близком к максимальному КПД.</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517473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Прямоугольник 3"/>
          <p:cNvSpPr>
            <a:spLocks noChangeArrowheads="1"/>
          </p:cNvSpPr>
          <p:nvPr/>
        </p:nvSpPr>
        <p:spPr bwMode="auto">
          <a:xfrm>
            <a:off x="360218" y="188913"/>
            <a:ext cx="1160087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365125">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None/>
            </a:pPr>
            <a:r>
              <a:rPr lang="ru-RU" sz="1600" dirty="0"/>
              <a:t>Таким образом, для работы выходного каскада передатчика с достаточной мощностью и высоким КПД АЭ должен работать в существенно нелинейном режиме. При этом в коллекторном токе транзистора (или другого усилительного элемента: лампы, диода Ганна и т.п.) присутствуют высшие гармоники. Для их подавления необходима согласующая цепь в виде резонансной нагрузки. Обычно в качестве нее используют высокодобротный параллельный колебательный контур (рис. 18), имеющий небольшое сопротивление для высших гармоник коллекторного тока.</a:t>
            </a:r>
          </a:p>
          <a:p>
            <a:pPr eaLnBrk="1" hangingPunct="1">
              <a:lnSpc>
                <a:spcPct val="150000"/>
              </a:lnSpc>
              <a:spcBef>
                <a:spcPct val="0"/>
              </a:spcBef>
              <a:buFontTx/>
              <a:buNone/>
            </a:pPr>
            <a:endParaRPr lang="ru-RU" altLang="ru-RU" sz="1600"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0985" y="2335522"/>
            <a:ext cx="6984776" cy="3334799"/>
          </a:xfrm>
          <a:prstGeom prst="rect">
            <a:avLst/>
          </a:prstGeom>
        </p:spPr>
      </p:pic>
      <p:sp>
        <p:nvSpPr>
          <p:cNvPr id="2" name="Прямоугольник 1"/>
          <p:cNvSpPr/>
          <p:nvPr/>
        </p:nvSpPr>
        <p:spPr>
          <a:xfrm>
            <a:off x="5751096" y="5993884"/>
            <a:ext cx="870751" cy="369332"/>
          </a:xfrm>
          <a:prstGeom prst="rect">
            <a:avLst/>
          </a:prstGeom>
        </p:spPr>
        <p:txBody>
          <a:bodyPr wrap="none">
            <a:spAutoFit/>
          </a:bodyPr>
          <a:lstStyle/>
          <a:p>
            <a:r>
              <a:rPr lang="ru-RU" dirty="0"/>
              <a:t>Рис. 18</a:t>
            </a:r>
          </a:p>
        </p:txBody>
      </p:sp>
    </p:spTree>
    <p:extLst>
      <p:ext uri="{BB962C8B-B14F-4D97-AF65-F5344CB8AC3E}">
        <p14:creationId xmlns:p14="http://schemas.microsoft.com/office/powerpoint/2010/main" val="22683992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00336" y="143959"/>
            <a:ext cx="11640312" cy="6784934"/>
          </a:xfrm>
          <a:prstGeom prst="rect">
            <a:avLst/>
          </a:prstGeom>
        </p:spPr>
        <p:txBody>
          <a:bodyPr wrap="square">
            <a:spAutoFit/>
          </a:bodyPr>
          <a:lstStyle/>
          <a:p>
            <a:pPr indent="457200" algn="ctr">
              <a:lnSpc>
                <a:spcPct val="107000"/>
              </a:lnSpc>
              <a:spcAft>
                <a:spcPts val="0"/>
              </a:spcAft>
            </a:pPr>
            <a:r>
              <a:rPr lang="ru-RU" sz="2600" b="1" dirty="0">
                <a:solidFill>
                  <a:srgbClr val="0070C0"/>
                </a:solidFill>
                <a:ea typeface="Times New Roman" panose="02020603050405020304" pitchFamily="18" charset="0"/>
                <a:cs typeface="Times New Roman" panose="02020603050405020304" pitchFamily="18" charset="0"/>
              </a:rPr>
              <a:t>ВВЕДЕНИЕ</a:t>
            </a:r>
          </a:p>
          <a:p>
            <a:pPr indent="457200" algn="ctr">
              <a:lnSpc>
                <a:spcPct val="107000"/>
              </a:lnSpc>
              <a:spcAft>
                <a:spcPts val="0"/>
              </a:spcAft>
            </a:pPr>
            <a:endParaRPr lang="ru-RU" sz="2600" dirty="0">
              <a:solidFill>
                <a:srgbClr val="0070C0"/>
              </a:solidFill>
              <a:ea typeface="Calibri" panose="020F0502020204030204" pitchFamily="34" charset="0"/>
              <a:cs typeface="Times New Roman" panose="02020603050405020304" pitchFamily="18" charset="0"/>
            </a:endParaRPr>
          </a:p>
          <a:p>
            <a:pPr indent="457200" algn="just">
              <a:lnSpc>
                <a:spcPct val="150000"/>
              </a:lnSpc>
              <a:spcAft>
                <a:spcPts val="0"/>
              </a:spcAft>
            </a:pPr>
            <a:r>
              <a:rPr lang="ru-RU" sz="1600" dirty="0">
                <a:ea typeface="Calibri" panose="020F0502020204030204" pitchFamily="34" charset="0"/>
                <a:cs typeface="Times New Roman" panose="02020603050405020304" pitchFamily="18" charset="0"/>
              </a:rPr>
              <a:t>Техника радиосвязи включает в себя такие важные области знаний как:</a:t>
            </a:r>
          </a:p>
          <a:p>
            <a:pPr marL="457200" indent="457200" algn="just">
              <a:lnSpc>
                <a:spcPct val="150000"/>
              </a:lnSpc>
              <a:spcAft>
                <a:spcPts val="0"/>
              </a:spcAft>
              <a:buFont typeface="Arial" panose="020B0604020202020204" pitchFamily="34" charset="0"/>
              <a:buChar char="•"/>
            </a:pPr>
            <a:r>
              <a:rPr lang="ru-RU" sz="1600" dirty="0">
                <a:ea typeface="Calibri" panose="020F0502020204030204" pitchFamily="34" charset="0"/>
                <a:cs typeface="Times New Roman" panose="02020603050405020304" pitchFamily="18" charset="0"/>
              </a:rPr>
              <a:t>расчет элементов схем и структур линий приема и передачи сигналов: генераторов различного рода (генераторы с внешним возбуждением, гетеродины, синтезаторы частот), усилителей (усилители радиочастоты и промежуточной частоты, усилители мощности, усилители низкой частоты), смесителей, модуляторов и демодуляторов, различных фильтров и других устройств;</a:t>
            </a:r>
          </a:p>
          <a:p>
            <a:pPr marL="457200" indent="457200" algn="just">
              <a:lnSpc>
                <a:spcPct val="150000"/>
              </a:lnSpc>
              <a:spcAft>
                <a:spcPts val="0"/>
              </a:spcAft>
              <a:buFont typeface="Arial" panose="020B0604020202020204" pitchFamily="34" charset="0"/>
              <a:buChar char="•"/>
            </a:pPr>
            <a:r>
              <a:rPr lang="ru-RU" sz="1600" dirty="0">
                <a:ea typeface="Calibri" panose="020F0502020204030204" pitchFamily="34" charset="0"/>
                <a:cs typeface="Times New Roman" panose="02020603050405020304" pitchFamily="18" charset="0"/>
              </a:rPr>
              <a:t> контроль и измерение характеристик радиочастотных устройств и систем.</a:t>
            </a:r>
          </a:p>
          <a:p>
            <a:pPr marL="457200" indent="457200" algn="just">
              <a:lnSpc>
                <a:spcPct val="150000"/>
              </a:lnSpc>
              <a:spcAft>
                <a:spcPts val="0"/>
              </a:spcAft>
              <a:buFont typeface="Arial" panose="020B0604020202020204" pitchFamily="34" charset="0"/>
              <a:buChar char="•"/>
            </a:pPr>
            <a:endParaRPr lang="ru-RU" sz="1600" dirty="0">
              <a:ea typeface="Calibri" panose="020F0502020204030204" pitchFamily="34" charset="0"/>
              <a:cs typeface="Times New Roman" panose="02020603050405020304" pitchFamily="18" charset="0"/>
            </a:endParaRPr>
          </a:p>
          <a:p>
            <a:pPr indent="457200" algn="just">
              <a:lnSpc>
                <a:spcPct val="150000"/>
              </a:lnSpc>
              <a:spcAft>
                <a:spcPts val="0"/>
              </a:spcAft>
            </a:pPr>
            <a:r>
              <a:rPr lang="ru-RU" sz="1600" dirty="0">
                <a:ea typeface="Calibri" panose="020F0502020204030204" pitchFamily="34" charset="0"/>
                <a:cs typeface="Times New Roman" panose="02020603050405020304" pitchFamily="18" charset="0"/>
              </a:rPr>
              <a:t>Современные радиотехнические средства формирования, приема и обработки сигналов (радиопередатчики и приемники) обеспечивают применение электромагнитного поля в диапазоне частот  до 300 ГГц.</a:t>
            </a:r>
          </a:p>
          <a:p>
            <a:pPr indent="457200" algn="just">
              <a:lnSpc>
                <a:spcPct val="150000"/>
              </a:lnSpc>
            </a:pPr>
            <a:r>
              <a:rPr lang="ru-RU" sz="1600" dirty="0"/>
              <a:t>Трансиверы встроены практически во все радиосредства, которые передают или принимают радиоволны, например, мобильные телефоны, радиоприемники, </a:t>
            </a:r>
            <a:r>
              <a:rPr lang="ru-RU" sz="1600" dirty="0" err="1"/>
              <a:t>Wi</a:t>
            </a:r>
            <a:r>
              <a:rPr lang="ru-RU" sz="1600" dirty="0"/>
              <a:t>-Fi, радиостанции двусторонней связи и т.д. </a:t>
            </a:r>
          </a:p>
          <a:p>
            <a:pPr indent="457200" algn="just">
              <a:lnSpc>
                <a:spcPct val="150000"/>
              </a:lnSpc>
              <a:spcAft>
                <a:spcPts val="0"/>
              </a:spcAft>
            </a:pPr>
            <a:r>
              <a:rPr lang="ru-RU" sz="1600" dirty="0">
                <a:ea typeface="Calibri" panose="020F0502020204030204" pitchFamily="34" charset="0"/>
                <a:cs typeface="Times New Roman" panose="02020603050405020304" pitchFamily="18" charset="0"/>
              </a:rPr>
              <a:t>В связи со всем этим представляет интерес вопрос создания современного передатчика и приемника, его реализуемости, сравнения потенциальных характеристик устройства с практически создаваемыми конструкциями. Изучение этого материала позволит будущему специалисту лучше ориентироваться в работе с устройствами передачи и приема радиосигналов, их проектировании, обслуживании и настройке.</a:t>
            </a:r>
          </a:p>
          <a:p>
            <a:pPr marL="457200" algn="just">
              <a:lnSpc>
                <a:spcPct val="107000"/>
              </a:lnSpc>
              <a:spcAft>
                <a:spcPts val="0"/>
              </a:spcAft>
            </a:pPr>
            <a:endParaRPr lang="ru-RU"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607695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98763" y="321411"/>
            <a:ext cx="11342255" cy="5963427"/>
          </a:xfrm>
          <a:prstGeom prst="rect">
            <a:avLst/>
          </a:prstGeom>
        </p:spPr>
        <p:txBody>
          <a:bodyPr wrap="square">
            <a:spAutoFit/>
          </a:bodyPr>
          <a:lstStyle/>
          <a:p>
            <a:pPr marR="951865" indent="450215" algn="just">
              <a:lnSpc>
                <a:spcPct val="150000"/>
              </a:lnSpc>
              <a:spcAft>
                <a:spcPts val="0"/>
              </a:spcAft>
            </a:pPr>
            <a:r>
              <a:rPr lang="ru-RU" sz="1600" dirty="0"/>
              <a:t>Для повышения КПД генератора работа должна идти на высоких значениях отношения </a:t>
            </a:r>
            <a:r>
              <a:rPr lang="en-US" sz="1600" dirty="0"/>
              <a:t>ξ</a:t>
            </a:r>
            <a:r>
              <a:rPr lang="ru-RU" sz="1600" dirty="0"/>
              <a:t> = </a:t>
            </a:r>
            <a:r>
              <a:rPr lang="en-US" sz="1600" dirty="0"/>
              <a:t>U</a:t>
            </a:r>
            <a:r>
              <a:rPr lang="en-US" sz="1600" baseline="-25000" dirty="0"/>
              <a:t>K</a:t>
            </a:r>
            <a:r>
              <a:rPr lang="ru-RU" sz="1600" dirty="0"/>
              <a:t>/</a:t>
            </a:r>
            <a:r>
              <a:rPr lang="en-US" sz="1600" dirty="0"/>
              <a:t>E</a:t>
            </a:r>
            <a:r>
              <a:rPr lang="en-US" sz="1600" baseline="-25000" dirty="0"/>
              <a:t>K</a:t>
            </a:r>
            <a:r>
              <a:rPr lang="en-US" sz="1600" dirty="0"/>
              <a:t> </a:t>
            </a:r>
            <a:r>
              <a:rPr lang="ru-RU" sz="1600" dirty="0"/>
              <a:t>(коэффициент использования коллекторного напряжения). а угол отсечки коллекторного тока θ должен быть небольшим. </a:t>
            </a:r>
          </a:p>
          <a:p>
            <a:pPr marR="260350" indent="450215" algn="just">
              <a:lnSpc>
                <a:spcPct val="150000"/>
              </a:lnSpc>
              <a:spcAft>
                <a:spcPts val="0"/>
              </a:spcAft>
            </a:pPr>
            <a:r>
              <a:rPr lang="ru-RU" sz="1600" dirty="0"/>
              <a:t>Если напряжение возбуждения на базе </a:t>
            </a:r>
            <a:r>
              <a:rPr lang="en-US" sz="1600" dirty="0"/>
              <a:t>U</a:t>
            </a:r>
            <a:r>
              <a:rPr lang="ru-RU" sz="1600" baseline="-25000" dirty="0"/>
              <a:t>б</a:t>
            </a:r>
            <a:r>
              <a:rPr lang="ru-RU" sz="1600" dirty="0"/>
              <a:t>(</a:t>
            </a:r>
            <a:r>
              <a:rPr lang="en-US" sz="1600" dirty="0"/>
              <a:t>t</a:t>
            </a:r>
            <a:r>
              <a:rPr lang="ru-RU" sz="1600" dirty="0"/>
              <a:t>) и напряжение коллектора </a:t>
            </a:r>
            <a:r>
              <a:rPr lang="en-US" sz="1600" dirty="0"/>
              <a:t>U</a:t>
            </a:r>
            <a:r>
              <a:rPr lang="en-US" sz="1600" baseline="-25000" dirty="0"/>
              <a:t>K</a:t>
            </a:r>
            <a:r>
              <a:rPr lang="ru-RU" sz="1600" dirty="0"/>
              <a:t>(</a:t>
            </a:r>
            <a:r>
              <a:rPr lang="en-US" sz="1600" dirty="0"/>
              <a:t>t</a:t>
            </a:r>
            <a:r>
              <a:rPr lang="ru-RU" sz="1600" dirty="0"/>
              <a:t>), как было принято выше, имеют синусоидальную форму, то коллекторный ток представляет собой периодическую последовательность импульсов, которая может быть представлена в форме ряда:</a:t>
            </a:r>
          </a:p>
          <a:p>
            <a:pPr marL="61595" marR="260350" indent="182880" algn="ctr">
              <a:lnSpc>
                <a:spcPct val="150000"/>
              </a:lnSpc>
              <a:spcAft>
                <a:spcPts val="0"/>
              </a:spcAft>
            </a:pPr>
            <a:r>
              <a:rPr lang="en-US" sz="1600" i="1" dirty="0" err="1"/>
              <a:t>i</a:t>
            </a:r>
            <a:r>
              <a:rPr lang="ru-RU" sz="1600" baseline="-25000" dirty="0"/>
              <a:t>к</a:t>
            </a:r>
            <a:r>
              <a:rPr lang="ru-RU" sz="1600" dirty="0"/>
              <a:t>(</a:t>
            </a:r>
            <a:r>
              <a:rPr lang="en-US" sz="1600" i="1" dirty="0"/>
              <a:t>t</a:t>
            </a:r>
            <a:r>
              <a:rPr lang="ru-RU" sz="1600" dirty="0"/>
              <a:t>) = </a:t>
            </a:r>
            <a:r>
              <a:rPr lang="en-US" sz="1600" i="1" dirty="0"/>
              <a:t>I</a:t>
            </a:r>
            <a:r>
              <a:rPr lang="ru-RU" sz="1600" i="1" baseline="-25000" dirty="0"/>
              <a:t>к</a:t>
            </a:r>
            <a:r>
              <a:rPr lang="ru-RU" sz="1600" baseline="-25000" dirty="0"/>
              <a:t>0</a:t>
            </a:r>
            <a:r>
              <a:rPr lang="ru-RU" sz="1600" dirty="0"/>
              <a:t> + </a:t>
            </a:r>
            <a:r>
              <a:rPr lang="en-US" sz="1600" i="1" dirty="0"/>
              <a:t>I</a:t>
            </a:r>
            <a:r>
              <a:rPr lang="ru-RU" sz="1600" i="1" baseline="-25000" dirty="0"/>
              <a:t>к</a:t>
            </a:r>
            <a:r>
              <a:rPr lang="ru-RU" sz="1600" baseline="-25000" dirty="0"/>
              <a:t>1</a:t>
            </a:r>
            <a:r>
              <a:rPr lang="ru-RU" sz="1600" dirty="0"/>
              <a:t> </a:t>
            </a:r>
            <a:r>
              <a:rPr lang="en-US" sz="1600" dirty="0"/>
              <a:t>cos </a:t>
            </a:r>
            <a:r>
              <a:rPr lang="en-US" sz="1600" dirty="0" err="1"/>
              <a:t>ω</a:t>
            </a:r>
            <a:r>
              <a:rPr lang="en-US" sz="1600" i="1" dirty="0" err="1"/>
              <a:t>t</a:t>
            </a:r>
            <a:r>
              <a:rPr lang="en-US" sz="1600" dirty="0"/>
              <a:t>  </a:t>
            </a:r>
            <a:r>
              <a:rPr lang="ru-RU" sz="1600" dirty="0"/>
              <a:t>+ </a:t>
            </a:r>
            <a:r>
              <a:rPr lang="en-US" sz="1600" i="1" dirty="0"/>
              <a:t>I</a:t>
            </a:r>
            <a:r>
              <a:rPr lang="ru-RU" sz="1600" i="1" baseline="-25000" dirty="0"/>
              <a:t>к</a:t>
            </a:r>
            <a:r>
              <a:rPr lang="ru-RU" sz="1600" baseline="-25000" dirty="0"/>
              <a:t>2</a:t>
            </a:r>
            <a:r>
              <a:rPr lang="ru-RU" sz="1600" dirty="0"/>
              <a:t> </a:t>
            </a:r>
            <a:r>
              <a:rPr lang="en-US" sz="1600" dirty="0"/>
              <a:t>cos </a:t>
            </a:r>
            <a:r>
              <a:rPr lang="ru-RU" sz="1600" dirty="0"/>
              <a:t>2</a:t>
            </a:r>
            <a:r>
              <a:rPr lang="en-US" sz="1600" dirty="0" err="1"/>
              <a:t>ω</a:t>
            </a:r>
            <a:r>
              <a:rPr lang="en-US" sz="1600" i="1" dirty="0" err="1"/>
              <a:t>t</a:t>
            </a:r>
            <a:r>
              <a:rPr lang="ru-RU" sz="1600" dirty="0"/>
              <a:t> + …+</a:t>
            </a:r>
            <a:r>
              <a:rPr lang="ru-RU" sz="1600" i="1" dirty="0"/>
              <a:t> </a:t>
            </a:r>
            <a:r>
              <a:rPr lang="en-US" sz="1600" i="1" dirty="0"/>
              <a:t>I</a:t>
            </a:r>
            <a:r>
              <a:rPr lang="ru-RU" sz="1600" i="1" baseline="-25000" dirty="0"/>
              <a:t>к</a:t>
            </a:r>
            <a:r>
              <a:rPr lang="en-US" sz="1600" baseline="-25000" dirty="0"/>
              <a:t>n</a:t>
            </a:r>
            <a:r>
              <a:rPr lang="en-US" sz="1600" dirty="0"/>
              <a:t> cos </a:t>
            </a:r>
            <a:r>
              <a:rPr lang="en-US" sz="1600" i="1" dirty="0" err="1"/>
              <a:t>n</a:t>
            </a:r>
            <a:r>
              <a:rPr lang="en-US" sz="1600" dirty="0" err="1"/>
              <a:t>ωt</a:t>
            </a:r>
            <a:r>
              <a:rPr lang="ru-RU" sz="1600" dirty="0"/>
              <a:t>.</a:t>
            </a:r>
          </a:p>
          <a:p>
            <a:pPr marL="254000" marR="579755" indent="267970" algn="just">
              <a:lnSpc>
                <a:spcPct val="150000"/>
              </a:lnSpc>
              <a:spcAft>
                <a:spcPts val="0"/>
              </a:spcAft>
            </a:pPr>
            <a:r>
              <a:rPr lang="ru-RU" sz="1600" dirty="0"/>
              <a:t>Как следует из графиков Берга </a:t>
            </a:r>
            <a:r>
              <a:rPr lang="en-US" sz="1600" dirty="0"/>
              <a:t>I</a:t>
            </a:r>
            <a:r>
              <a:rPr lang="ru-RU" sz="1600" dirty="0"/>
              <a:t>к0 и </a:t>
            </a:r>
            <a:r>
              <a:rPr lang="en-US" sz="1600" dirty="0"/>
              <a:t>I</a:t>
            </a:r>
            <a:r>
              <a:rPr lang="ru-RU" sz="1600" dirty="0"/>
              <a:t>к1 можно определить через коэффициенты разложения, зависящие только от угла отсечки: </a:t>
            </a:r>
            <a:r>
              <a:rPr lang="en-US" sz="1600" dirty="0"/>
              <a:t>α</a:t>
            </a:r>
            <a:r>
              <a:rPr lang="ru-RU" sz="1600" baseline="-25000" dirty="0"/>
              <a:t>0</a:t>
            </a:r>
            <a:r>
              <a:rPr lang="ru-RU" sz="1600" dirty="0"/>
              <a:t> = </a:t>
            </a:r>
            <a:r>
              <a:rPr lang="en-US" sz="1600" dirty="0"/>
              <a:t>I</a:t>
            </a:r>
            <a:r>
              <a:rPr lang="ru-RU" sz="1600" baseline="-25000" dirty="0"/>
              <a:t>к0</a:t>
            </a:r>
            <a:r>
              <a:rPr lang="ru-RU" sz="1600" dirty="0"/>
              <a:t> /</a:t>
            </a:r>
            <a:r>
              <a:rPr lang="en-US" sz="1600" dirty="0"/>
              <a:t>I</a:t>
            </a:r>
            <a:r>
              <a:rPr lang="ru-RU" sz="1600" baseline="-25000" dirty="0"/>
              <a:t>к</a:t>
            </a:r>
            <a:r>
              <a:rPr lang="en-US" sz="1600" baseline="-25000" dirty="0"/>
              <a:t>m</a:t>
            </a:r>
            <a:r>
              <a:rPr lang="ru-RU" sz="1600" dirty="0"/>
              <a:t> и </a:t>
            </a:r>
            <a:r>
              <a:rPr lang="en-US" sz="1600" dirty="0"/>
              <a:t>α</a:t>
            </a:r>
            <a:r>
              <a:rPr lang="en-US" sz="1600" baseline="-25000" dirty="0"/>
              <a:t>n</a:t>
            </a:r>
            <a:r>
              <a:rPr lang="en-US" sz="1600" dirty="0"/>
              <a:t> </a:t>
            </a:r>
            <a:r>
              <a:rPr lang="ru-RU" sz="1600" dirty="0"/>
              <a:t>=   </a:t>
            </a:r>
            <a:r>
              <a:rPr lang="en-US" sz="1600" dirty="0"/>
              <a:t>I</a:t>
            </a:r>
            <a:r>
              <a:rPr lang="ru-RU" sz="1600" baseline="-25000" dirty="0"/>
              <a:t>к</a:t>
            </a:r>
            <a:r>
              <a:rPr lang="en-US" sz="1600" baseline="-25000" dirty="0"/>
              <a:t>n</a:t>
            </a:r>
            <a:r>
              <a:rPr lang="ru-RU" sz="1600" dirty="0"/>
              <a:t> /</a:t>
            </a:r>
            <a:r>
              <a:rPr lang="en-US" sz="1600" dirty="0"/>
              <a:t>I</a:t>
            </a:r>
            <a:r>
              <a:rPr lang="ru-RU" sz="1600" baseline="-25000" dirty="0"/>
              <a:t>к</a:t>
            </a:r>
            <a:r>
              <a:rPr lang="en-US" sz="1600" baseline="-25000" dirty="0"/>
              <a:t>m</a:t>
            </a:r>
            <a:r>
              <a:rPr lang="ru-RU" sz="1600" dirty="0"/>
              <a:t>.</a:t>
            </a:r>
          </a:p>
          <a:p>
            <a:pPr marL="314325" marR="260350" indent="267970" algn="just">
              <a:lnSpc>
                <a:spcPct val="150000"/>
              </a:lnSpc>
            </a:pPr>
            <a:r>
              <a:rPr lang="ru-RU" sz="1600" dirty="0">
                <a:solidFill>
                  <a:srgbClr val="000000"/>
                </a:solidFill>
                <a:ea typeface="Arial" panose="020B0604020202020204" pitchFamily="34" charset="0"/>
              </a:rPr>
              <a:t>Для современных высокочастотных мощных биполярных транзисторов </a:t>
            </a:r>
            <a:r>
              <a:rPr lang="en-US" sz="1600" dirty="0">
                <a:solidFill>
                  <a:srgbClr val="000000"/>
                </a:solidFill>
                <a:ea typeface="Arial" panose="020B0604020202020204" pitchFamily="34" charset="0"/>
              </a:rPr>
              <a:t>ξ</a:t>
            </a:r>
            <a:r>
              <a:rPr lang="ru-RU" sz="1600" baseline="-25000" dirty="0" err="1">
                <a:solidFill>
                  <a:srgbClr val="000000"/>
                </a:solidFill>
                <a:ea typeface="Arial" panose="020B0604020202020204" pitchFamily="34" charset="0"/>
              </a:rPr>
              <a:t>гр</a:t>
            </a:r>
            <a:r>
              <a:rPr lang="ru-RU" sz="1600" dirty="0">
                <a:solidFill>
                  <a:srgbClr val="000000"/>
                </a:solidFill>
                <a:ea typeface="Arial" panose="020B0604020202020204" pitchFamily="34" charset="0"/>
              </a:rPr>
              <a:t> = 0,85...0,95, а КПД ГВВ, при θ = 75 … 100° равно η = 0,75...0,85. Это же обусловливает и высокое значение полезной мощности первой гармоники Р</a:t>
            </a:r>
            <a:r>
              <a:rPr lang="ru-RU" sz="1600" baseline="-25000" dirty="0">
                <a:solidFill>
                  <a:srgbClr val="000000"/>
                </a:solidFill>
                <a:ea typeface="Arial" panose="020B0604020202020204" pitchFamily="34" charset="0"/>
              </a:rPr>
              <a:t>1</a:t>
            </a:r>
            <a:r>
              <a:rPr lang="ru-RU" sz="1600" dirty="0">
                <a:solidFill>
                  <a:srgbClr val="000000"/>
                </a:solidFill>
                <a:ea typeface="Arial" panose="020B0604020202020204" pitchFamily="34" charset="0"/>
              </a:rPr>
              <a:t>, которое достигается в граничном режиме.</a:t>
            </a:r>
          </a:p>
          <a:p>
            <a:pPr marL="314325" marR="260350" indent="267970" algn="just">
              <a:lnSpc>
                <a:spcPct val="150000"/>
              </a:lnSpc>
              <a:spcAft>
                <a:spcPts val="0"/>
              </a:spcAft>
            </a:pPr>
            <a:r>
              <a:rPr lang="ru-RU" sz="1600" dirty="0"/>
              <a:t>В перенапряженном режиме из-за искажения формы импульса коллекторного тока с ростом </a:t>
            </a:r>
            <a:r>
              <a:rPr lang="en-US" sz="1600" dirty="0"/>
              <a:t>R</a:t>
            </a:r>
            <a:r>
              <a:rPr lang="ru-RU" sz="1600" dirty="0"/>
              <a:t>э происходит уменьшение постоянной составляющей тока коллектора и быстрое уменьшение тока первой гармоники, что приводит к уменьшению полезной мощности Р</a:t>
            </a:r>
            <a:r>
              <a:rPr lang="ru-RU" sz="1600" baseline="-25000" dirty="0"/>
              <a:t>1</a:t>
            </a:r>
            <a:r>
              <a:rPr lang="ru-RU" sz="1600" dirty="0"/>
              <a:t>, КПД же остается достаточно высоким.  </a:t>
            </a:r>
          </a:p>
          <a:p>
            <a:pPr marL="314325" marR="260350" indent="267970" algn="just">
              <a:lnSpc>
                <a:spcPct val="150000"/>
              </a:lnSpc>
              <a:spcAft>
                <a:spcPts val="0"/>
              </a:spcAft>
            </a:pPr>
            <a:r>
              <a:rPr lang="ru-RU" sz="1600" dirty="0"/>
              <a:t>Таким образом, в перенапряженном режиме близком к граничному ГВВ отдает максимальную мощность с высоким КПД. </a:t>
            </a:r>
          </a:p>
        </p:txBody>
      </p:sp>
    </p:spTree>
    <p:extLst>
      <p:ext uri="{BB962C8B-B14F-4D97-AF65-F5344CB8AC3E}">
        <p14:creationId xmlns:p14="http://schemas.microsoft.com/office/powerpoint/2010/main" val="23828185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65018" y="205662"/>
            <a:ext cx="10834255" cy="1446550"/>
          </a:xfrm>
          <a:prstGeom prst="rect">
            <a:avLst/>
          </a:prstGeom>
        </p:spPr>
        <p:txBody>
          <a:bodyPr wrap="square">
            <a:spAutoFit/>
          </a:bodyPr>
          <a:lstStyle/>
          <a:p>
            <a:pPr algn="ctr"/>
            <a:r>
              <a:rPr lang="ru-RU" sz="2400" b="1" dirty="0">
                <a:solidFill>
                  <a:srgbClr val="0070C0"/>
                </a:solidFill>
                <a:latin typeface="Calibri" panose="020F0502020204030204" pitchFamily="34" charset="0"/>
                <a:ea typeface="Times New Roman" panose="02020603050405020304" pitchFamily="18" charset="0"/>
              </a:rPr>
              <a:t>2.2.4 Особенности </a:t>
            </a:r>
            <a:r>
              <a:rPr lang="ru-RU" sz="2400" b="1" dirty="0" err="1">
                <a:solidFill>
                  <a:srgbClr val="0070C0"/>
                </a:solidFill>
                <a:latin typeface="Calibri" panose="020F0502020204030204" pitchFamily="34" charset="0"/>
                <a:ea typeface="Times New Roman" panose="02020603050405020304" pitchFamily="18" charset="0"/>
              </a:rPr>
              <a:t>схемотехники</a:t>
            </a:r>
            <a:r>
              <a:rPr lang="ru-RU" sz="2400" b="1" dirty="0">
                <a:solidFill>
                  <a:srgbClr val="0070C0"/>
                </a:solidFill>
                <a:latin typeface="Calibri" panose="020F0502020204030204" pitchFamily="34" charset="0"/>
                <a:ea typeface="Times New Roman" panose="02020603050405020304" pitchFamily="18" charset="0"/>
              </a:rPr>
              <a:t> ГВВ</a:t>
            </a:r>
            <a:endParaRPr lang="ru-RU" sz="2400" b="1" dirty="0">
              <a:solidFill>
                <a:srgbClr val="0070C0"/>
              </a:solidFill>
              <a:latin typeface="Times New Roman" panose="02020603050405020304" pitchFamily="18" charset="0"/>
              <a:ea typeface="Times New Roman" panose="02020603050405020304" pitchFamily="18" charset="0"/>
            </a:endParaRPr>
          </a:p>
          <a:p>
            <a:pPr algn="ctr"/>
            <a:r>
              <a:rPr lang="ru-RU" sz="2400" b="1" dirty="0">
                <a:solidFill>
                  <a:srgbClr val="0070C0"/>
                </a:solidFill>
                <a:latin typeface="Calibri" panose="020F0502020204030204" pitchFamily="34" charset="0"/>
                <a:ea typeface="Times New Roman" panose="02020603050405020304" pitchFamily="18" charset="0"/>
              </a:rPr>
              <a:t>2.2.4.1 Транзисторный ГВВ с общим эмиттером</a:t>
            </a:r>
          </a:p>
          <a:p>
            <a:pPr algn="ctr"/>
            <a:endParaRPr lang="ru-RU" sz="2400" dirty="0">
              <a:solidFill>
                <a:srgbClr val="0070C0"/>
              </a:solidFill>
              <a:latin typeface="Times New Roman" panose="02020603050405020304" pitchFamily="18" charset="0"/>
              <a:ea typeface="Times New Roman" panose="02020603050405020304" pitchFamily="18" charset="0"/>
            </a:endParaRPr>
          </a:p>
          <a:p>
            <a:pPr algn="just"/>
            <a:r>
              <a:rPr lang="ru-RU" sz="1600" dirty="0">
                <a:latin typeface="Calibri" panose="020F0502020204030204" pitchFamily="34" charset="0"/>
                <a:ea typeface="Times New Roman" panose="02020603050405020304" pitchFamily="18" charset="0"/>
              </a:rPr>
              <a:t> На рис. 19 показана схема ГВВ с общим эмиттером (ОЭ). </a:t>
            </a:r>
            <a:endParaRPr lang="ru-RU" sz="1600" b="1" dirty="0">
              <a:effectLst/>
              <a:latin typeface="Times New Roman" panose="02020603050405020304" pitchFamily="18" charset="0"/>
              <a:ea typeface="Times New Roman" panose="02020603050405020304" pitchFamily="18" charset="0"/>
            </a:endParaRPr>
          </a:p>
        </p:txBody>
      </p:sp>
      <p:pic>
        <p:nvPicPr>
          <p:cNvPr id="3" name="Рисунок 2"/>
          <p:cNvPicPr/>
          <p:nvPr/>
        </p:nvPicPr>
        <p:blipFill>
          <a:blip r:embed="rId2">
            <a:extLst>
              <a:ext uri="{28A0092B-C50C-407E-A947-70E740481C1C}">
                <a14:useLocalDpi xmlns:a14="http://schemas.microsoft.com/office/drawing/2010/main" val="0"/>
              </a:ext>
            </a:extLst>
          </a:blip>
          <a:stretch>
            <a:fillRect/>
          </a:stretch>
        </p:blipFill>
        <p:spPr>
          <a:xfrm>
            <a:off x="1717963" y="1846118"/>
            <a:ext cx="9171710" cy="4000500"/>
          </a:xfrm>
          <a:prstGeom prst="rect">
            <a:avLst/>
          </a:prstGeom>
        </p:spPr>
      </p:pic>
      <p:sp>
        <p:nvSpPr>
          <p:cNvPr id="4" name="Прямоугольник 3"/>
          <p:cNvSpPr/>
          <p:nvPr/>
        </p:nvSpPr>
        <p:spPr>
          <a:xfrm>
            <a:off x="4158744" y="6064951"/>
            <a:ext cx="4290149" cy="355803"/>
          </a:xfrm>
          <a:prstGeom prst="rect">
            <a:avLst/>
          </a:prstGeom>
        </p:spPr>
        <p:txBody>
          <a:bodyPr wrap="none">
            <a:spAutoFit/>
          </a:bodyPr>
          <a:lstStyle/>
          <a:p>
            <a:pPr algn="just">
              <a:lnSpc>
                <a:spcPct val="107000"/>
              </a:lnSpc>
              <a:spcAft>
                <a:spcPts val="800"/>
              </a:spcAft>
            </a:pPr>
            <a:r>
              <a:rPr lang="ru-RU" sz="1600" dirty="0">
                <a:latin typeface="Calibri" panose="020F0502020204030204" pitchFamily="34" charset="0"/>
                <a:ea typeface="Times New Roman" panose="02020603050405020304" pitchFamily="18" charset="0"/>
                <a:cs typeface="Calibri" panose="020F0502020204030204" pitchFamily="34" charset="0"/>
              </a:rPr>
              <a:t>Рис. 19. Схема транзисторного гене­ратора с ОЭ</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130288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6327" y="444471"/>
            <a:ext cx="11573164" cy="619272"/>
          </a:xfrm>
          <a:prstGeom prst="rect">
            <a:avLst/>
          </a:prstGeom>
        </p:spPr>
        <p:txBody>
          <a:bodyPr wrap="square">
            <a:spAutoFit/>
          </a:bodyPr>
          <a:lstStyle/>
          <a:p>
            <a:pPr algn="just">
              <a:lnSpc>
                <a:spcPct val="107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Режим работы с отсечкой для достижения высокого КПД обеспечивается включением в цепь базы напряжения смещения Е</a:t>
            </a:r>
            <a:r>
              <a:rPr lang="ru-RU" sz="1600" baseline="-25000" dirty="0">
                <a:latin typeface="Calibri" panose="020F0502020204030204" pitchFamily="34" charset="0"/>
                <a:ea typeface="Times New Roman" panose="02020603050405020304" pitchFamily="18" charset="0"/>
                <a:cs typeface="Calibri" panose="020F0502020204030204" pitchFamily="34" charset="0"/>
              </a:rPr>
              <a:t>б </a:t>
            </a:r>
            <a:r>
              <a:rPr lang="ru-RU" sz="1600" dirty="0">
                <a:latin typeface="Calibri" panose="020F0502020204030204" pitchFamily="34" charset="0"/>
                <a:ea typeface="Times New Roman" panose="02020603050405020304" pitchFamily="18" charset="0"/>
                <a:cs typeface="Calibri" panose="020F0502020204030204" pitchFamily="34" charset="0"/>
              </a:rPr>
              <a:t>(рис.20)</a:t>
            </a:r>
            <a:r>
              <a:rPr lang="ru-RU" sz="1600" i="1" dirty="0">
                <a:latin typeface="Calibri" panose="020F0502020204030204" pitchFamily="34" charset="0"/>
                <a:ea typeface="Times New Roman" panose="02020603050405020304" pitchFamily="18" charset="0"/>
                <a:cs typeface="Calibri" panose="020F0502020204030204" pitchFamily="34" charset="0"/>
              </a:rPr>
              <a:t>.</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p:cNvPicPr/>
          <p:nvPr/>
        </p:nvPicPr>
        <p:blipFill rotWithShape="1">
          <a:blip r:embed="rId2">
            <a:extLst>
              <a:ext uri="{28A0092B-C50C-407E-A947-70E740481C1C}">
                <a14:useLocalDpi xmlns:a14="http://schemas.microsoft.com/office/drawing/2010/main" val="0"/>
              </a:ext>
            </a:extLst>
          </a:blip>
          <a:srcRect t="12665"/>
          <a:stretch/>
        </p:blipFill>
        <p:spPr>
          <a:xfrm>
            <a:off x="3777673" y="1042876"/>
            <a:ext cx="4211781" cy="3335159"/>
          </a:xfrm>
          <a:prstGeom prst="rect">
            <a:avLst/>
          </a:prstGeom>
        </p:spPr>
      </p:pic>
      <p:sp>
        <p:nvSpPr>
          <p:cNvPr id="5" name="Прямоугольник 4"/>
          <p:cNvSpPr/>
          <p:nvPr/>
        </p:nvSpPr>
        <p:spPr>
          <a:xfrm>
            <a:off x="535709" y="4455149"/>
            <a:ext cx="11453091" cy="1938992"/>
          </a:xfrm>
          <a:prstGeom prst="rect">
            <a:avLst/>
          </a:prstGeom>
        </p:spPr>
        <p:txBody>
          <a:bodyPr wrap="square">
            <a:spAutoFit/>
          </a:bodyPr>
          <a:lstStyle/>
          <a:p>
            <a:pPr algn="ctr">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Рис. 20</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На вход последовательно с напря­жением смещения подается напряжение возбуждения со вторичной обмотки трансформатора, но учитывая наличие в схеме блокировочного конденсатора напряжение возбуждения приложено к участку база эмиттер.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ru-RU" sz="1600" dirty="0">
                <a:latin typeface="Calibri" panose="020F0502020204030204" pitchFamily="34" charset="0"/>
                <a:ea typeface="Times New Roman" panose="02020603050405020304" pitchFamily="18" charset="0"/>
                <a:cs typeface="Calibri" panose="020F0502020204030204" pitchFamily="34" charset="0"/>
              </a:rPr>
              <a:t>Из-за наличия отсечки в коллекторной цепи протекает импульсный ток. Для случая гармонического возбуждения им­пульсы тока имеют синусоидальную форму. </a:t>
            </a:r>
            <a:endParaRPr lang="ru-RU" sz="16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516479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8981" y="484740"/>
            <a:ext cx="10529455" cy="4139595"/>
          </a:xfrm>
          <a:prstGeom prst="rect">
            <a:avLst/>
          </a:prstGeom>
        </p:spPr>
        <p:txBody>
          <a:bodyPr wrap="square">
            <a:spAutoFit/>
          </a:bodyPr>
          <a:lstStyle/>
          <a:p>
            <a:pPr algn="just">
              <a:lnSpc>
                <a:spcPct val="150000"/>
              </a:lnSpc>
              <a:spcAft>
                <a:spcPts val="800"/>
              </a:spcAft>
            </a:pPr>
            <a:r>
              <a:rPr lang="ru-RU" dirty="0">
                <a:latin typeface="Calibri" panose="020F0502020204030204" pitchFamily="34" charset="0"/>
                <a:ea typeface="Times New Roman" panose="02020603050405020304" pitchFamily="18" charset="0"/>
                <a:cs typeface="Calibri" panose="020F0502020204030204" pitchFamily="34" charset="0"/>
              </a:rPr>
              <a:t>Схема с общим эмиттером обеспечивает достаточно хорошее усиление по мощности, при этом она имеет большое входное и выходное сопротивление. Но в сравнении с аналогичным усилителем на электронной лампе (схема с общим эмиттером) эти сопротивления значительно меньше. Поэтому часто для согласования используют (в отличие от схемы на рис. 19) не полное включение контура.</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ru-RU" dirty="0">
                <a:latin typeface="Calibri" panose="020F0502020204030204" pitchFamily="34" charset="0"/>
                <a:ea typeface="Times New Roman" panose="02020603050405020304" pitchFamily="18" charset="0"/>
                <a:cs typeface="Calibri" panose="020F0502020204030204" pitchFamily="34" charset="0"/>
              </a:rPr>
              <a:t>Разность мощностей </a:t>
            </a:r>
            <a:r>
              <a:rPr lang="en-US" i="1" dirty="0">
                <a:latin typeface="Calibri" panose="020F0502020204030204" pitchFamily="34" charset="0"/>
                <a:ea typeface="Times New Roman" panose="02020603050405020304" pitchFamily="18" charset="0"/>
                <a:cs typeface="Calibri" panose="020F0502020204030204" pitchFamily="34" charset="0"/>
              </a:rPr>
              <a:t>P</a:t>
            </a:r>
            <a:r>
              <a:rPr lang="ru-RU" baseline="-25000" dirty="0">
                <a:latin typeface="Calibri" panose="020F0502020204030204" pitchFamily="34" charset="0"/>
                <a:ea typeface="Times New Roman" panose="02020603050405020304" pitchFamily="18" charset="0"/>
                <a:cs typeface="Calibri" panose="020F0502020204030204" pitchFamily="34" charset="0"/>
              </a:rPr>
              <a:t>0   </a:t>
            </a:r>
            <a:r>
              <a:rPr lang="ru-RU" dirty="0">
                <a:latin typeface="Calibri" panose="020F0502020204030204" pitchFamily="34" charset="0"/>
                <a:ea typeface="Times New Roman" panose="02020603050405020304" pitchFamily="18" charset="0"/>
                <a:cs typeface="Calibri" panose="020F0502020204030204" pitchFamily="34" charset="0"/>
              </a:rPr>
              <a:t>и мощности отдаваемой в контур рассеивается на коллекторном переходе</a:t>
            </a:r>
            <a:r>
              <a:rPr lang="ru-RU" i="1" dirty="0">
                <a:latin typeface="Calibri" panose="020F0502020204030204" pitchFamily="34" charset="0"/>
                <a:ea typeface="Times New Roman" panose="02020603050405020304" pitchFamily="18" charset="0"/>
                <a:cs typeface="Calibri" panose="020F0502020204030204" pitchFamily="34" charset="0"/>
              </a:rPr>
              <a:t> </a:t>
            </a:r>
            <a:r>
              <a:rPr lang="ru-RU" dirty="0">
                <a:latin typeface="Calibri" panose="020F0502020204030204" pitchFamily="34" charset="0"/>
                <a:ea typeface="Times New Roman" panose="02020603050405020304" pitchFamily="18" charset="0"/>
                <a:cs typeface="Calibri" panose="020F0502020204030204" pitchFamily="34" charset="0"/>
              </a:rPr>
              <a:t>в виде тепла.</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ru-RU" dirty="0">
                <a:latin typeface="Calibri" panose="020F0502020204030204" pitchFamily="34" charset="0"/>
                <a:ea typeface="Times New Roman" panose="02020603050405020304" pitchFamily="18" charset="0"/>
                <a:cs typeface="Calibri" panose="020F0502020204030204" pitchFamily="34" charset="0"/>
              </a:rPr>
              <a:t>И хотя допустимая температура для кремниевых транзисторов достаточно большая (примерно 140-170°С) применение теплоотводящих радиаторов часто </a:t>
            </a:r>
            <a:r>
              <a:rPr lang="ru-RU" dirty="0" err="1">
                <a:latin typeface="Calibri" panose="020F0502020204030204" pitchFamily="34" charset="0"/>
                <a:ea typeface="Times New Roman" panose="02020603050405020304" pitchFamily="18" charset="0"/>
                <a:cs typeface="Calibri" panose="020F0502020204030204" pitchFamily="34" charset="0"/>
              </a:rPr>
              <a:t>неоходимо</a:t>
            </a:r>
            <a:r>
              <a:rPr lang="ru-RU" dirty="0">
                <a:latin typeface="Calibri" panose="020F0502020204030204" pitchFamily="34" charset="0"/>
                <a:ea typeface="Times New Roman" panose="02020603050405020304" pitchFamily="18" charset="0"/>
                <a:cs typeface="Calibri" panose="020F0502020204030204" pitchFamily="34" charset="0"/>
              </a:rPr>
              <a:t>.</a:t>
            </a:r>
          </a:p>
          <a:p>
            <a:pPr algn="just">
              <a:lnSpc>
                <a:spcPct val="150000"/>
              </a:lnSpc>
            </a:pPr>
            <a:endParaRPr lang="ru-RU" b="1" dirty="0"/>
          </a:p>
        </p:txBody>
      </p:sp>
    </p:spTree>
    <p:extLst>
      <p:ext uri="{BB962C8B-B14F-4D97-AF65-F5344CB8AC3E}">
        <p14:creationId xmlns:p14="http://schemas.microsoft.com/office/powerpoint/2010/main" val="18073902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04800" y="0"/>
            <a:ext cx="11471564" cy="1773691"/>
          </a:xfrm>
          <a:prstGeom prst="rect">
            <a:avLst/>
          </a:prstGeom>
        </p:spPr>
        <p:txBody>
          <a:bodyPr wrap="square">
            <a:spAutoFit/>
          </a:bodyPr>
          <a:lstStyle/>
          <a:p>
            <a:pPr algn="ctr">
              <a:lnSpc>
                <a:spcPct val="150000"/>
              </a:lnSpc>
            </a:pPr>
            <a:r>
              <a:rPr lang="ru-RU" sz="2400" b="1" dirty="0">
                <a:solidFill>
                  <a:srgbClr val="0070C0"/>
                </a:solidFill>
              </a:rPr>
              <a:t>2.2.4.2 Транзисторный ГВВ с общей базой</a:t>
            </a:r>
          </a:p>
          <a:p>
            <a:pPr algn="just">
              <a:lnSpc>
                <a:spcPct val="150000"/>
              </a:lnSpc>
            </a:pPr>
            <a:r>
              <a:rPr lang="ru-RU" dirty="0"/>
              <a:t> В этой схеме (рис. 21), находящей наибольшее применение на очень высоких частотах, сигнал возбуждения подается на эмиттер относительно корпуса. </a:t>
            </a:r>
          </a:p>
          <a:p>
            <a:pPr algn="just">
              <a:lnSpc>
                <a:spcPct val="107000"/>
              </a:lnSpc>
              <a:spcAft>
                <a:spcPts val="800"/>
              </a:spcAft>
            </a:pPr>
            <a:endParaRPr lang="ru-RU" dirty="0">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p:cNvPicPr/>
          <p:nvPr/>
        </p:nvPicPr>
        <p:blipFill>
          <a:blip r:embed="rId2">
            <a:extLst>
              <a:ext uri="{28A0092B-C50C-407E-A947-70E740481C1C}">
                <a14:useLocalDpi xmlns:a14="http://schemas.microsoft.com/office/drawing/2010/main" val="0"/>
              </a:ext>
            </a:extLst>
          </a:blip>
          <a:stretch>
            <a:fillRect/>
          </a:stretch>
        </p:blipFill>
        <p:spPr>
          <a:xfrm>
            <a:off x="2591937" y="1648876"/>
            <a:ext cx="6709352" cy="3042675"/>
          </a:xfrm>
          <a:prstGeom prst="rect">
            <a:avLst/>
          </a:prstGeom>
        </p:spPr>
      </p:pic>
      <p:sp>
        <p:nvSpPr>
          <p:cNvPr id="4" name="Прямоугольник 3"/>
          <p:cNvSpPr/>
          <p:nvPr/>
        </p:nvSpPr>
        <p:spPr>
          <a:xfrm>
            <a:off x="5605204" y="4571601"/>
            <a:ext cx="870751" cy="369332"/>
          </a:xfrm>
          <a:prstGeom prst="rect">
            <a:avLst/>
          </a:prstGeom>
        </p:spPr>
        <p:txBody>
          <a:bodyPr wrap="none">
            <a:spAutoFit/>
          </a:bodyPr>
          <a:lstStyle/>
          <a:p>
            <a:r>
              <a:rPr lang="ru-RU" dirty="0"/>
              <a:t>Рис. 21</a:t>
            </a:r>
          </a:p>
        </p:txBody>
      </p:sp>
      <p:sp>
        <p:nvSpPr>
          <p:cNvPr id="5" name="Прямоугольник 4"/>
          <p:cNvSpPr/>
          <p:nvPr/>
        </p:nvSpPr>
        <p:spPr>
          <a:xfrm>
            <a:off x="461819" y="4940933"/>
            <a:ext cx="11314545" cy="1754326"/>
          </a:xfrm>
          <a:prstGeom prst="rect">
            <a:avLst/>
          </a:prstGeom>
        </p:spPr>
        <p:txBody>
          <a:bodyPr wrap="square">
            <a:spAutoFit/>
          </a:bodyPr>
          <a:lstStyle/>
          <a:p>
            <a:pPr algn="just">
              <a:lnSpc>
                <a:spcPct val="150000"/>
              </a:lnSpc>
            </a:pPr>
            <a:r>
              <a:rPr lang="ru-RU" dirty="0">
                <a:ea typeface="Times New Roman" panose="02020603050405020304" pitchFamily="18" charset="0"/>
              </a:rPr>
              <a:t>При всех недостатках схема с общей базой является наиболее высокочастотной, у которой входным током является ток эмиттера, а вы­ходным – ток коллектора. Усиление по мощности в этой схеме не велико (меньше, чем в схеме с общим эмиттером). Входное со­противление в схеме с общей базой также не большое, что следует учитывать при согласова­нии с выходным сопротивлением предыдущего каска­да.</a:t>
            </a:r>
          </a:p>
        </p:txBody>
      </p:sp>
    </p:spTree>
    <p:extLst>
      <p:ext uri="{BB962C8B-B14F-4D97-AF65-F5344CB8AC3E}">
        <p14:creationId xmlns:p14="http://schemas.microsoft.com/office/powerpoint/2010/main" val="39888272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14037" y="235671"/>
            <a:ext cx="11508509" cy="1446550"/>
          </a:xfrm>
          <a:prstGeom prst="rect">
            <a:avLst/>
          </a:prstGeom>
        </p:spPr>
        <p:txBody>
          <a:bodyPr wrap="square">
            <a:spAutoFit/>
          </a:bodyPr>
          <a:lstStyle/>
          <a:p>
            <a:pPr marL="228600"/>
            <a:r>
              <a:rPr lang="ru-RU" sz="1600" b="1" dirty="0">
                <a:ea typeface="Times New Roman" panose="02020603050405020304" pitchFamily="18" charset="0"/>
              </a:rPr>
              <a:t> </a:t>
            </a:r>
          </a:p>
          <a:p>
            <a:pPr marL="228600">
              <a:lnSpc>
                <a:spcPct val="150000"/>
              </a:lnSpc>
            </a:pPr>
            <a:r>
              <a:rPr lang="ru-RU" sz="1600" b="1" dirty="0">
                <a:ea typeface="Times New Roman" panose="02020603050405020304" pitchFamily="18" charset="0"/>
              </a:rPr>
              <a:t> </a:t>
            </a:r>
            <a:r>
              <a:rPr lang="ru-RU" sz="1600" dirty="0">
                <a:ea typeface="Times New Roman" panose="02020603050405020304" pitchFamily="18" charset="0"/>
                <a:cs typeface="Calibri" panose="020F0502020204030204" pitchFamily="34" charset="0"/>
              </a:rPr>
              <a:t>Схемы коллекторного питания транзисторных генераторов бывают двух типов: последовательное питание (рис. 22,</a:t>
            </a:r>
            <a:r>
              <a:rPr lang="ru-RU" sz="1600" i="1" dirty="0">
                <a:ea typeface="Times New Roman" panose="02020603050405020304" pitchFamily="18" charset="0"/>
                <a:cs typeface="Calibri" panose="020F0502020204030204" pitchFamily="34" charset="0"/>
              </a:rPr>
              <a:t> а)</a:t>
            </a:r>
            <a:r>
              <a:rPr lang="ru-RU" sz="1600" b="1" dirty="0">
                <a:ea typeface="Times New Roman" panose="02020603050405020304" pitchFamily="18" charset="0"/>
                <a:cs typeface="Calibri" panose="020F0502020204030204" pitchFamily="34" charset="0"/>
              </a:rPr>
              <a:t> </a:t>
            </a:r>
            <a:r>
              <a:rPr lang="ru-RU" sz="1600" dirty="0">
                <a:ea typeface="Times New Roman" panose="02020603050405020304" pitchFamily="18" charset="0"/>
                <a:cs typeface="Calibri" panose="020F0502020204030204" pitchFamily="34" charset="0"/>
              </a:rPr>
              <a:t>и </a:t>
            </a:r>
            <a:endParaRPr lang="ru-RU" sz="1600" dirty="0">
              <a:ea typeface="Calibri" panose="020F0502020204030204" pitchFamily="34" charset="0"/>
              <a:cs typeface="Times New Roman" panose="02020603050405020304" pitchFamily="18" charset="0"/>
            </a:endParaRPr>
          </a:p>
          <a:p>
            <a:pPr>
              <a:lnSpc>
                <a:spcPct val="150000"/>
              </a:lnSpc>
              <a:spcAft>
                <a:spcPts val="0"/>
              </a:spcAft>
            </a:pPr>
            <a:r>
              <a:rPr lang="ru-RU" sz="1600" dirty="0">
                <a:ea typeface="Times New Roman" panose="02020603050405020304" pitchFamily="18" charset="0"/>
                <a:cs typeface="Calibri" panose="020F0502020204030204" pitchFamily="34" charset="0"/>
              </a:rPr>
              <a:t>параллель­ное (рис. 22, б). </a:t>
            </a:r>
            <a:endParaRPr lang="ru-RU" sz="1600" dirty="0">
              <a:ea typeface="Calibri" panose="020F0502020204030204" pitchFamily="34" charset="0"/>
              <a:cs typeface="Times New Roman" panose="02020603050405020304" pitchFamily="18" charset="0"/>
            </a:endParaRPr>
          </a:p>
          <a:p>
            <a:pPr>
              <a:lnSpc>
                <a:spcPct val="150000"/>
              </a:lnSpc>
            </a:pPr>
            <a:r>
              <a:rPr lang="ru-RU" sz="1600" i="1" dirty="0">
                <a:ea typeface="Times New Roman" panose="02020603050405020304" pitchFamily="18" charset="0"/>
              </a:rPr>
              <a:t>При последовательной схеме</a:t>
            </a:r>
            <a:r>
              <a:rPr lang="ru-RU" sz="1600" dirty="0">
                <a:ea typeface="Times New Roman" panose="02020603050405020304" pitchFamily="18" charset="0"/>
              </a:rPr>
              <a:t> источ­ник питания коллектора</a:t>
            </a:r>
            <a:r>
              <a:rPr lang="ru-RU" sz="1600" i="1" dirty="0">
                <a:ea typeface="Times New Roman" panose="02020603050405020304" pitchFamily="18" charset="0"/>
              </a:rPr>
              <a:t> </a:t>
            </a:r>
            <a:r>
              <a:rPr lang="ru-RU" sz="1600" dirty="0" err="1">
                <a:ea typeface="Times New Roman" panose="02020603050405020304" pitchFamily="18" charset="0"/>
              </a:rPr>
              <a:t>Е</a:t>
            </a:r>
            <a:r>
              <a:rPr lang="ru-RU" sz="1600" i="1" baseline="-25000" dirty="0" err="1">
                <a:ea typeface="Times New Roman" panose="02020603050405020304" pitchFamily="18" charset="0"/>
              </a:rPr>
              <a:t>к</a:t>
            </a:r>
            <a:r>
              <a:rPr lang="ru-RU" sz="1600" i="1" baseline="-25000" dirty="0">
                <a:ea typeface="Times New Roman" panose="02020603050405020304" pitchFamily="18" charset="0"/>
              </a:rPr>
              <a:t>,</a:t>
            </a:r>
            <a:r>
              <a:rPr lang="ru-RU" sz="1600" dirty="0">
                <a:ea typeface="Times New Roman" panose="02020603050405020304" pitchFamily="18" charset="0"/>
              </a:rPr>
              <a:t> контур и транзистор включены последовательно.</a:t>
            </a:r>
            <a:endParaRPr lang="ru-RU" sz="1600" dirty="0"/>
          </a:p>
        </p:txBody>
      </p:sp>
      <p:pic>
        <p:nvPicPr>
          <p:cNvPr id="3" name="Рисунок 2"/>
          <p:cNvPicPr/>
          <p:nvPr/>
        </p:nvPicPr>
        <p:blipFill>
          <a:blip r:embed="rId2">
            <a:extLst>
              <a:ext uri="{28A0092B-C50C-407E-A947-70E740481C1C}">
                <a14:useLocalDpi xmlns:a14="http://schemas.microsoft.com/office/drawing/2010/main" val="0"/>
              </a:ext>
            </a:extLst>
          </a:blip>
          <a:stretch>
            <a:fillRect/>
          </a:stretch>
        </p:blipFill>
        <p:spPr>
          <a:xfrm>
            <a:off x="2151270" y="1682221"/>
            <a:ext cx="7562400" cy="4603014"/>
          </a:xfrm>
          <a:prstGeom prst="rect">
            <a:avLst/>
          </a:prstGeom>
        </p:spPr>
      </p:pic>
      <p:sp>
        <p:nvSpPr>
          <p:cNvPr id="4" name="Прямоугольник 3"/>
          <p:cNvSpPr/>
          <p:nvPr/>
        </p:nvSpPr>
        <p:spPr>
          <a:xfrm>
            <a:off x="5497094" y="6100569"/>
            <a:ext cx="870751" cy="369332"/>
          </a:xfrm>
          <a:prstGeom prst="rect">
            <a:avLst/>
          </a:prstGeom>
        </p:spPr>
        <p:txBody>
          <a:bodyPr wrap="none">
            <a:spAutoFit/>
          </a:bodyPr>
          <a:lstStyle/>
          <a:p>
            <a:r>
              <a:rPr lang="ru-RU" dirty="0">
                <a:ea typeface="Times New Roman" panose="02020603050405020304" pitchFamily="18" charset="0"/>
                <a:cs typeface="Calibri" panose="020F0502020204030204" pitchFamily="34" charset="0"/>
              </a:rPr>
              <a:t>Рис. 22</a:t>
            </a:r>
            <a:endParaRPr lang="ru-RU" dirty="0"/>
          </a:p>
        </p:txBody>
      </p:sp>
    </p:spTree>
    <p:extLst>
      <p:ext uri="{BB962C8B-B14F-4D97-AF65-F5344CB8AC3E}">
        <p14:creationId xmlns:p14="http://schemas.microsoft.com/office/powerpoint/2010/main" val="34586875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4872" y="390377"/>
            <a:ext cx="11203709" cy="4691284"/>
          </a:xfrm>
          <a:prstGeom prst="rect">
            <a:avLst/>
          </a:prstGeom>
        </p:spPr>
        <p:txBody>
          <a:bodyPr wrap="square">
            <a:spAutoFit/>
          </a:bodyPr>
          <a:lstStyle/>
          <a:p>
            <a:pPr algn="just">
              <a:lnSpc>
                <a:spcPct val="150000"/>
              </a:lnSpc>
              <a:spcAft>
                <a:spcPts val="800"/>
              </a:spcAft>
            </a:pPr>
            <a:r>
              <a:rPr lang="ru-RU" sz="1600" dirty="0">
                <a:ea typeface="Times New Roman" panose="02020603050405020304" pitchFamily="18" charset="0"/>
                <a:cs typeface="Calibri" panose="020F0502020204030204" pitchFamily="34" charset="0"/>
              </a:rPr>
              <a:t>Постоянная составляющая тока коллектора</a:t>
            </a:r>
            <a:r>
              <a:rPr lang="ru-RU" sz="1600" baseline="-25000" dirty="0">
                <a:ea typeface="Times New Roman" panose="02020603050405020304" pitchFamily="18" charset="0"/>
                <a:cs typeface="Calibri" panose="020F0502020204030204" pitchFamily="34" charset="0"/>
              </a:rPr>
              <a:t> </a:t>
            </a:r>
            <a:r>
              <a:rPr lang="ru-RU" sz="1600" dirty="0">
                <a:ea typeface="Times New Roman" panose="02020603050405020304" pitchFamily="18" charset="0"/>
                <a:cs typeface="Calibri" panose="020F0502020204030204" pitchFamily="34" charset="0"/>
              </a:rPr>
              <a:t>протекает по цепи:</a:t>
            </a:r>
            <a:r>
              <a:rPr lang="ru-RU" sz="1600" i="1" dirty="0">
                <a:ea typeface="Times New Roman" panose="02020603050405020304" pitchFamily="18" charset="0"/>
                <a:cs typeface="Calibri" panose="020F0502020204030204" pitchFamily="34" charset="0"/>
              </a:rPr>
              <a:t> + </a:t>
            </a:r>
            <a:r>
              <a:rPr lang="ru-RU" sz="1600" dirty="0">
                <a:ea typeface="Times New Roman" panose="02020603050405020304" pitchFamily="18" charset="0"/>
                <a:cs typeface="Calibri" panose="020F0502020204030204" pitchFamily="34" charset="0"/>
              </a:rPr>
              <a:t>Е</a:t>
            </a:r>
            <a:r>
              <a:rPr lang="ru-RU" sz="1600" i="1" baseline="-25000" dirty="0">
                <a:ea typeface="Times New Roman" panose="02020603050405020304" pitchFamily="18" charset="0"/>
                <a:cs typeface="Calibri" panose="020F0502020204030204" pitchFamily="34" charset="0"/>
              </a:rPr>
              <a:t>К</a:t>
            </a:r>
            <a:r>
              <a:rPr lang="ru-RU" sz="1600" dirty="0">
                <a:ea typeface="Times New Roman" panose="02020603050405020304" pitchFamily="18" charset="0"/>
                <a:cs typeface="Calibri" panose="020F0502020204030204" pitchFamily="34" charset="0"/>
              </a:rPr>
              <a:t>,</a:t>
            </a:r>
            <a:r>
              <a:rPr lang="ru-RU" sz="1600" i="1" dirty="0">
                <a:ea typeface="Times New Roman" panose="02020603050405020304" pitchFamily="18" charset="0"/>
                <a:cs typeface="Calibri" panose="020F0502020204030204" pitchFamily="34" charset="0"/>
              </a:rPr>
              <a:t> </a:t>
            </a:r>
            <a:r>
              <a:rPr lang="ru-RU" sz="1600" dirty="0" err="1">
                <a:ea typeface="Times New Roman" panose="02020603050405020304" pitchFamily="18" charset="0"/>
                <a:cs typeface="Calibri" panose="020F0502020204030204" pitchFamily="34" charset="0"/>
              </a:rPr>
              <a:t>копрус</a:t>
            </a:r>
            <a:r>
              <a:rPr lang="ru-RU" sz="1600" dirty="0">
                <a:ea typeface="Times New Roman" panose="02020603050405020304" pitchFamily="18" charset="0"/>
                <a:cs typeface="Calibri" panose="020F0502020204030204" pitchFamily="34" charset="0"/>
              </a:rPr>
              <a:t>, участок эмиттер - коллектор транзис­тора, катушка контура, блокировочный дроссель, - </a:t>
            </a:r>
            <a:r>
              <a:rPr lang="ru-RU" sz="1600" dirty="0" err="1">
                <a:ea typeface="Times New Roman" panose="02020603050405020304" pitchFamily="18" charset="0"/>
                <a:cs typeface="Calibri" panose="020F0502020204030204" pitchFamily="34" charset="0"/>
              </a:rPr>
              <a:t>Е</a:t>
            </a:r>
            <a:r>
              <a:rPr lang="ru-RU" sz="1600" i="1" baseline="-25000" dirty="0" err="1">
                <a:ea typeface="Times New Roman" panose="02020603050405020304" pitchFamily="18" charset="0"/>
                <a:cs typeface="Calibri" panose="020F0502020204030204" pitchFamily="34" charset="0"/>
              </a:rPr>
              <a:t>к</a:t>
            </a:r>
            <a:r>
              <a:rPr lang="ru-RU" sz="1600" i="1" dirty="0">
                <a:ea typeface="Times New Roman" panose="02020603050405020304" pitchFamily="18" charset="0"/>
                <a:cs typeface="Calibri" panose="020F0502020204030204" pitchFamily="34" charset="0"/>
              </a:rPr>
              <a:t>.</a:t>
            </a:r>
            <a:r>
              <a:rPr lang="ru-RU" sz="1600" dirty="0">
                <a:ea typeface="Times New Roman" panose="02020603050405020304" pitchFamily="18" charset="0"/>
                <a:cs typeface="Calibri" panose="020F0502020204030204" pitchFamily="34" charset="0"/>
              </a:rPr>
              <a:t> Переменная составляющая протекает по цепи: участок эмиттер-коллектор транзистора, колебательный контур, блокировочный конденсатор, эмиттер транзистора. </a:t>
            </a:r>
            <a:endParaRPr lang="ru-RU" sz="1600" dirty="0">
              <a:ea typeface="Calibri" panose="020F0502020204030204" pitchFamily="34" charset="0"/>
              <a:cs typeface="Times New Roman" panose="02020603050405020304" pitchFamily="18" charset="0"/>
            </a:endParaRPr>
          </a:p>
          <a:p>
            <a:pPr algn="just">
              <a:lnSpc>
                <a:spcPct val="150000"/>
              </a:lnSpc>
              <a:spcAft>
                <a:spcPts val="800"/>
              </a:spcAft>
            </a:pPr>
            <a:r>
              <a:rPr lang="ru-RU" sz="1600" i="1" dirty="0">
                <a:ea typeface="Times New Roman" panose="02020603050405020304" pitchFamily="18" charset="0"/>
                <a:cs typeface="Calibri" panose="020F0502020204030204" pitchFamily="34" charset="0"/>
              </a:rPr>
              <a:t>Параллельной схемой коллекторного питания</a:t>
            </a:r>
            <a:r>
              <a:rPr lang="ru-RU" sz="1600" dirty="0">
                <a:ea typeface="Times New Roman" panose="02020603050405020304" pitchFamily="18" charset="0"/>
                <a:cs typeface="Calibri" panose="020F0502020204030204" pitchFamily="34" charset="0"/>
              </a:rPr>
              <a:t> называется схема, в которой источник коллекторного питания</a:t>
            </a:r>
            <a:r>
              <a:rPr lang="ru-RU" sz="1600" i="1" dirty="0">
                <a:ea typeface="Times New Roman" panose="02020603050405020304" pitchFamily="18" charset="0"/>
                <a:cs typeface="Calibri" panose="020F0502020204030204" pitchFamily="34" charset="0"/>
              </a:rPr>
              <a:t>,</a:t>
            </a:r>
            <a:r>
              <a:rPr lang="ru-RU" sz="1600" dirty="0">
                <a:ea typeface="Times New Roman" panose="02020603050405020304" pitchFamily="18" charset="0"/>
                <a:cs typeface="Calibri" panose="020F0502020204030204" pitchFamily="34" charset="0"/>
              </a:rPr>
              <a:t> колебательный контур и транзис­тор включены параллельно. </a:t>
            </a:r>
          </a:p>
          <a:p>
            <a:pPr algn="just">
              <a:lnSpc>
                <a:spcPct val="150000"/>
              </a:lnSpc>
            </a:pPr>
            <a:r>
              <a:rPr lang="ru-RU" sz="1600" dirty="0"/>
              <a:t>Постоянная составляющая тока коллектора протекает по цепи: положительный вывод источника питания, корпус, участок эмиттер-коллектор транзистора, блоки­ровочный дроссель </a:t>
            </a:r>
            <a:r>
              <a:rPr lang="ru-RU" sz="1600" dirty="0" err="1"/>
              <a:t>L</a:t>
            </a:r>
            <a:r>
              <a:rPr lang="ru-RU" sz="1600" baseline="-25000" dirty="0" err="1"/>
              <a:t>бл</a:t>
            </a:r>
            <a:r>
              <a:rPr lang="ru-RU" sz="1600" dirty="0"/>
              <a:t>, минус источника питания. Постоянная составляющая тока кол­лектора не протекает через контур.</a:t>
            </a:r>
          </a:p>
          <a:p>
            <a:pPr algn="just">
              <a:lnSpc>
                <a:spcPct val="150000"/>
              </a:lnSpc>
            </a:pPr>
            <a:r>
              <a:rPr lang="ru-RU" sz="1600" dirty="0" err="1"/>
              <a:t>Выскочастотная</a:t>
            </a:r>
            <a:r>
              <a:rPr lang="ru-RU" sz="1600" dirty="0"/>
              <a:t> составляющая протекает по цепи: участок эмиттер-коллектор транзистора, разделительный кон­денсатор С</a:t>
            </a:r>
            <a:r>
              <a:rPr lang="ru-RU" sz="1600" baseline="-25000" dirty="0"/>
              <a:t>р</a:t>
            </a:r>
            <a:r>
              <a:rPr lang="ru-RU" sz="1600" dirty="0"/>
              <a:t>, колебательный контур, корпус, эмиттер транзистора. Конденсатор</a:t>
            </a:r>
            <a:r>
              <a:rPr lang="ru-RU" sz="1600" i="1" dirty="0"/>
              <a:t> С</a:t>
            </a:r>
            <a:r>
              <a:rPr lang="ru-RU" sz="1600" i="1" baseline="-25000" dirty="0"/>
              <a:t>р</a:t>
            </a:r>
            <a:r>
              <a:rPr lang="ru-RU" sz="1600" dirty="0"/>
              <a:t> предотвращает короткое замыкания источ­ника питания через катушку контура. </a:t>
            </a:r>
          </a:p>
          <a:p>
            <a:pPr algn="just">
              <a:lnSpc>
                <a:spcPct val="150000"/>
              </a:lnSpc>
              <a:spcAft>
                <a:spcPts val="800"/>
              </a:spcAft>
            </a:pPr>
            <a:endParaRPr lang="ru-RU" sz="16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729258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98763" y="566585"/>
            <a:ext cx="11259128" cy="5594096"/>
          </a:xfrm>
          <a:prstGeom prst="rect">
            <a:avLst/>
          </a:prstGeom>
        </p:spPr>
        <p:txBody>
          <a:bodyPr wrap="square">
            <a:spAutoFit/>
          </a:bodyPr>
          <a:lstStyle/>
          <a:p>
            <a:pPr algn="just">
              <a:lnSpc>
                <a:spcPct val="150000"/>
              </a:lnSpc>
            </a:pPr>
            <a:r>
              <a:rPr lang="ru-RU" sz="1600" dirty="0">
                <a:ea typeface="Times New Roman" panose="02020603050405020304" pitchFamily="18" charset="0"/>
              </a:rPr>
              <a:t>Схемы базового смещения транзисторных генераторов: также можно разделить на последовательную и па­раллельную. При использовании первой схемы напряжение возбуждения напряжение смещения, и переход база-эмиттер включены последовательно. При параллельной схеме смещения входной цепи напряжение возбуждения напряжение смещения, и переход база-эмиттер транзистора включены па­раллельно.</a:t>
            </a:r>
          </a:p>
          <a:p>
            <a:pPr algn="just">
              <a:lnSpc>
                <a:spcPct val="150000"/>
              </a:lnSpc>
            </a:pPr>
            <a:r>
              <a:rPr lang="ru-RU" sz="1600" dirty="0">
                <a:ea typeface="Times New Roman" panose="02020603050405020304" pitchFamily="18" charset="0"/>
              </a:rPr>
              <a:t>Полярность подключаемого источника напряжения смещения зависит от типа транзистора.  Напряжение сме­щения может быть запирающим и отпирающим.</a:t>
            </a:r>
          </a:p>
          <a:p>
            <a:pPr algn="just">
              <a:lnSpc>
                <a:spcPct val="150000"/>
              </a:lnSpc>
            </a:pPr>
            <a:r>
              <a:rPr lang="ru-RU" sz="1600" dirty="0">
                <a:ea typeface="Times New Roman" panose="02020603050405020304" pitchFamily="18" charset="0"/>
              </a:rPr>
              <a:t>На рис. 23, а показана схема последовательного подключения отпирающего смещения, которое формируется делителем   R1, R2 который в свою очередь питается от источника коллекторного питания. </a:t>
            </a:r>
            <a:r>
              <a:rPr lang="ru-RU" sz="1600" i="1" dirty="0">
                <a:ea typeface="Times New Roman" panose="02020603050405020304" pitchFamily="18" charset="0"/>
              </a:rPr>
              <a:t> </a:t>
            </a:r>
            <a:r>
              <a:rPr lang="ru-RU" sz="1600" dirty="0">
                <a:ea typeface="Times New Roman" panose="02020603050405020304" pitchFamily="18" charset="0"/>
              </a:rPr>
              <a:t>Такое смещение позволяет работать только в режиме усиления класса </a:t>
            </a:r>
            <a:r>
              <a:rPr lang="en-US" sz="1600" dirty="0">
                <a:ea typeface="Times New Roman" panose="02020603050405020304" pitchFamily="18" charset="0"/>
              </a:rPr>
              <a:t>A</a:t>
            </a:r>
            <a:r>
              <a:rPr lang="ru-RU" sz="1600" dirty="0">
                <a:ea typeface="Times New Roman" panose="02020603050405020304" pitchFamily="18" charset="0"/>
              </a:rPr>
              <a:t>. Такая схема характерна для маломощных передатчиков, работа идет в </a:t>
            </a:r>
            <a:r>
              <a:rPr lang="ru-RU" sz="1600" dirty="0" err="1">
                <a:ea typeface="Times New Roman" panose="02020603050405020304" pitchFamily="18" charset="0"/>
              </a:rPr>
              <a:t>недонапряженном</a:t>
            </a:r>
            <a:r>
              <a:rPr lang="ru-RU" sz="1600" dirty="0">
                <a:ea typeface="Times New Roman" panose="02020603050405020304" pitchFamily="18" charset="0"/>
              </a:rPr>
              <a:t> режиме с низким КПД.  </a:t>
            </a:r>
          </a:p>
          <a:p>
            <a:pPr algn="just">
              <a:lnSpc>
                <a:spcPct val="150000"/>
              </a:lnSpc>
            </a:pPr>
            <a:r>
              <a:rPr lang="ru-RU" sz="1600" dirty="0">
                <a:ea typeface="Times New Roman" panose="02020603050405020304" pitchFamily="18" charset="0"/>
              </a:rPr>
              <a:t>На рис. 23, б показана схема параллельного подключения отпирающего смещения, которое создается за счет постоянной составляющей базового тока</a:t>
            </a:r>
            <a:r>
              <a:rPr lang="ru-RU" sz="1600" i="1" dirty="0">
                <a:ea typeface="Times New Roman" panose="02020603050405020304" pitchFamily="18" charset="0"/>
              </a:rPr>
              <a:t>.</a:t>
            </a:r>
            <a:r>
              <a:rPr lang="ru-RU" sz="1600" dirty="0">
                <a:ea typeface="Times New Roman" panose="02020603050405020304" pitchFamily="18" charset="0"/>
              </a:rPr>
              <a:t> Конденсатор С</a:t>
            </a:r>
            <a:r>
              <a:rPr lang="ru-RU" sz="1600" baseline="-25000" dirty="0">
                <a:ea typeface="Times New Roman" panose="02020603050405020304" pitchFamily="18" charset="0"/>
              </a:rPr>
              <a:t>р</a:t>
            </a:r>
            <a:r>
              <a:rPr lang="ru-RU" sz="1600" dirty="0">
                <a:ea typeface="Times New Roman" panose="02020603050405020304" pitchFamily="18" charset="0"/>
              </a:rPr>
              <a:t> предотвращает шунтирование перехода база-эмиттер по переменному напряжению резистором </a:t>
            </a:r>
            <a:r>
              <a:rPr lang="en-US" sz="1600" dirty="0">
                <a:ea typeface="Times New Roman" panose="02020603050405020304" pitchFamily="18" charset="0"/>
              </a:rPr>
              <a:t>R</a:t>
            </a:r>
            <a:r>
              <a:rPr lang="ru-RU" sz="1600" dirty="0">
                <a:ea typeface="Times New Roman" panose="02020603050405020304" pitchFamily="18" charset="0"/>
              </a:rPr>
              <a:t>. Если из схемы убрать резистор (рис. 23, в) получим практически нулевое смещение. Часто эти схемы смещения в транзисторных ГВВ комбинируют. </a:t>
            </a:r>
          </a:p>
          <a:p>
            <a:pPr algn="just">
              <a:lnSpc>
                <a:spcPct val="150000"/>
              </a:lnSpc>
              <a:spcAft>
                <a:spcPts val="800"/>
              </a:spcAft>
            </a:pPr>
            <a:r>
              <a:rPr lang="ru-RU" sz="1600" dirty="0">
                <a:ea typeface="Calibri" panose="020F0502020204030204" pitchFamily="34" charset="0"/>
                <a:cs typeface="Calibri" panose="020F0502020204030204" pitchFamily="34" charset="0"/>
              </a:rPr>
              <a:t> </a:t>
            </a:r>
            <a:endParaRPr lang="ru-RU" sz="16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131479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5483530" y="5451825"/>
            <a:ext cx="870751" cy="369332"/>
          </a:xfrm>
          <a:prstGeom prst="rect">
            <a:avLst/>
          </a:prstGeom>
        </p:spPr>
        <p:txBody>
          <a:bodyPr wrap="none">
            <a:spAutoFit/>
          </a:bodyPr>
          <a:lstStyle/>
          <a:p>
            <a:r>
              <a:rPr lang="ru-RU" dirty="0">
                <a:ea typeface="Times New Roman" panose="02020603050405020304" pitchFamily="18" charset="0"/>
              </a:rPr>
              <a:t>Рис. 23</a:t>
            </a:r>
            <a:endParaRPr lang="ru-RU" dirty="0"/>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5021" y="745269"/>
            <a:ext cx="9631119" cy="3982006"/>
          </a:xfrm>
          <a:prstGeom prst="rect">
            <a:avLst/>
          </a:prstGeom>
        </p:spPr>
      </p:pic>
    </p:spTree>
    <p:extLst>
      <p:ext uri="{BB962C8B-B14F-4D97-AF65-F5344CB8AC3E}">
        <p14:creationId xmlns:p14="http://schemas.microsoft.com/office/powerpoint/2010/main" val="40736465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body" sz="half" idx="1"/>
          </p:nvPr>
        </p:nvSpPr>
        <p:spPr>
          <a:xfrm>
            <a:off x="526473" y="310637"/>
            <a:ext cx="11139054" cy="3525838"/>
          </a:xfrm>
        </p:spPr>
        <p:txBody>
          <a:bodyPr/>
          <a:lstStyle/>
          <a:p>
            <a:pPr marL="0" indent="365125" algn="ctr">
              <a:buNone/>
            </a:pPr>
            <a:r>
              <a:rPr lang="ru-RU" sz="2400" b="1" dirty="0">
                <a:solidFill>
                  <a:srgbClr val="0070C0"/>
                </a:solidFill>
              </a:rPr>
              <a:t>2.2.5 Схемы выходных каскадов радиопередатчиков</a:t>
            </a:r>
          </a:p>
          <a:p>
            <a:pPr marL="0" indent="365125">
              <a:lnSpc>
                <a:spcPct val="150000"/>
              </a:lnSpc>
              <a:buNone/>
            </a:pPr>
            <a:r>
              <a:rPr lang="ru-RU" altLang="ru-RU" sz="1600" dirty="0"/>
              <a:t>Типовым решением для выходного каскада является применение П-контура в коллекторной цепи. . Эквивалентная схема для этого случая показана на рисунке 24.</a:t>
            </a:r>
          </a:p>
          <a:p>
            <a:pPr marL="0" indent="365125">
              <a:lnSpc>
                <a:spcPct val="150000"/>
              </a:lnSpc>
              <a:buNone/>
            </a:pPr>
            <a:r>
              <a:rPr lang="ru-RU" altLang="ru-RU" sz="1600" dirty="0"/>
              <a:t>Этот контур позволяет осуществить согласование транзистора с нагрузкой, изменяющейся от единиц до сотен Ом. Кроме того, он обеспечивает хорошую фильтрацию высших гармоник, что особенно важно для каскада, работающего непосредственно на антенну. </a:t>
            </a:r>
          </a:p>
        </p:txBody>
      </p:sp>
      <p:sp>
        <p:nvSpPr>
          <p:cNvPr id="2" name="Прямоугольник 1"/>
          <p:cNvSpPr/>
          <p:nvPr/>
        </p:nvSpPr>
        <p:spPr>
          <a:xfrm>
            <a:off x="5133540" y="6178030"/>
            <a:ext cx="870751" cy="369332"/>
          </a:xfrm>
          <a:prstGeom prst="rect">
            <a:avLst/>
          </a:prstGeom>
        </p:spPr>
        <p:txBody>
          <a:bodyPr wrap="none">
            <a:spAutoFit/>
          </a:bodyPr>
          <a:lstStyle/>
          <a:p>
            <a:r>
              <a:rPr lang="ru-RU" dirty="0">
                <a:ea typeface="Times New Roman" panose="02020603050405020304" pitchFamily="18" charset="0"/>
              </a:rPr>
              <a:t>Рис. 24</a:t>
            </a:r>
            <a:endParaRPr lang="ru-RU" dirty="0">
              <a:effectLst/>
              <a:ea typeface="Times New Roman" panose="02020603050405020304" pitchFamily="18"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6005" y="2689008"/>
            <a:ext cx="5992061" cy="3105583"/>
          </a:xfrm>
          <a:prstGeom prst="rect">
            <a:avLst/>
          </a:prstGeom>
        </p:spPr>
      </p:pic>
    </p:spTree>
    <p:extLst>
      <p:ext uri="{BB962C8B-B14F-4D97-AF65-F5344CB8AC3E}">
        <p14:creationId xmlns:p14="http://schemas.microsoft.com/office/powerpoint/2010/main" val="3952440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title"/>
          </p:nvPr>
        </p:nvSpPr>
        <p:spPr>
          <a:xfrm>
            <a:off x="369455" y="299080"/>
            <a:ext cx="11480800" cy="5052291"/>
          </a:xfrm>
        </p:spPr>
        <p:txBody>
          <a:bodyPr>
            <a:normAutofit/>
          </a:bodyPr>
          <a:lstStyle/>
          <a:p>
            <a:pPr>
              <a:lnSpc>
                <a:spcPct val="150000"/>
              </a:lnSpc>
            </a:pPr>
            <a:r>
              <a:rPr lang="ru-RU" sz="1600" dirty="0">
                <a:latin typeface="+mn-lt"/>
              </a:rPr>
              <a:t>Радиопередатчиком называется радиотехническое устройство, преобразующее электрические сигналы, поступающие от источника информации, в радиосигналы такой мощности, которая обеспечивает радиосвязь на заданном расстоянии с заданной надежностью.</a:t>
            </a:r>
            <a:br>
              <a:rPr lang="ru-RU" sz="1600" dirty="0">
                <a:latin typeface="+mn-lt"/>
              </a:rPr>
            </a:br>
            <a:r>
              <a:rPr lang="ru-RU" sz="1600" dirty="0">
                <a:latin typeface="+mn-lt"/>
              </a:rPr>
              <a:t>В радиопередающее устройство, кроме радиопередатчика, входит и антенно-фидерное устройство.</a:t>
            </a:r>
            <a:br>
              <a:rPr lang="ru-RU" sz="1600" dirty="0">
                <a:latin typeface="+mn-lt"/>
              </a:rPr>
            </a:br>
            <a:r>
              <a:rPr lang="ru-RU" sz="1600" dirty="0">
                <a:latin typeface="+mn-lt"/>
              </a:rPr>
              <a:t>Структурная схема радиопередатчика представлена на рис.1.</a:t>
            </a:r>
            <a:br>
              <a:rPr lang="ru-RU" sz="1600" dirty="0">
                <a:latin typeface="+mn-lt"/>
              </a:rPr>
            </a:br>
            <a:r>
              <a:rPr lang="ru-RU" altLang="ru-RU" sz="1600" dirty="0">
                <a:solidFill>
                  <a:srgbClr val="000000"/>
                </a:solidFill>
                <a:latin typeface="+mn-lt"/>
              </a:rPr>
              <a:t/>
            </a:r>
            <a:br>
              <a:rPr lang="ru-RU" altLang="ru-RU" sz="1600" dirty="0">
                <a:solidFill>
                  <a:srgbClr val="000000"/>
                </a:solidFill>
                <a:latin typeface="+mn-lt"/>
              </a:rPr>
            </a:br>
            <a:r>
              <a:rPr lang="ru-RU" altLang="ru-RU" sz="1600" dirty="0">
                <a:solidFill>
                  <a:srgbClr val="000000"/>
                </a:solidFill>
                <a:latin typeface="+mn-lt"/>
              </a:rPr>
              <a:t/>
            </a:r>
            <a:br>
              <a:rPr lang="ru-RU" altLang="ru-RU" sz="1600" dirty="0">
                <a:solidFill>
                  <a:srgbClr val="000000"/>
                </a:solidFill>
                <a:latin typeface="+mn-lt"/>
              </a:rPr>
            </a:br>
            <a:r>
              <a:rPr lang="ru-RU" altLang="ru-RU" sz="1600" dirty="0">
                <a:solidFill>
                  <a:srgbClr val="000000"/>
                </a:solidFill>
                <a:latin typeface="+mn-lt"/>
              </a:rPr>
              <a:t/>
            </a:r>
            <a:br>
              <a:rPr lang="ru-RU" altLang="ru-RU" sz="1600" dirty="0">
                <a:solidFill>
                  <a:srgbClr val="000000"/>
                </a:solidFill>
                <a:latin typeface="+mn-lt"/>
              </a:rPr>
            </a:br>
            <a:endParaRPr lang="ru-RU" altLang="ru-RU" sz="1600" dirty="0">
              <a:solidFill>
                <a:srgbClr val="000000"/>
              </a:solidFill>
              <a:latin typeface="+mn-lt"/>
            </a:endParaRPr>
          </a:p>
        </p:txBody>
      </p:sp>
      <p:sp>
        <p:nvSpPr>
          <p:cNvPr id="3" name="Прямоугольник 2"/>
          <p:cNvSpPr/>
          <p:nvPr/>
        </p:nvSpPr>
        <p:spPr>
          <a:xfrm>
            <a:off x="2063552" y="188641"/>
            <a:ext cx="8229600" cy="1200329"/>
          </a:xfrm>
          <a:prstGeom prst="rect">
            <a:avLst/>
          </a:prstGeom>
        </p:spPr>
        <p:txBody>
          <a:bodyPr wrap="square">
            <a:spAutoFit/>
          </a:bodyPr>
          <a:lstStyle/>
          <a:p>
            <a:pPr algn="ctr"/>
            <a:r>
              <a:rPr lang="ru-RU" altLang="ru-RU" sz="2400" b="1" dirty="0">
                <a:solidFill>
                  <a:srgbClr val="0070C0"/>
                </a:solidFill>
              </a:rPr>
              <a:t>1.</a:t>
            </a:r>
            <a:r>
              <a:rPr lang="en-US" altLang="ru-RU" sz="2400" b="1" dirty="0">
                <a:solidFill>
                  <a:srgbClr val="0070C0"/>
                </a:solidFill>
              </a:rPr>
              <a:t> </a:t>
            </a:r>
            <a:r>
              <a:rPr lang="ru-RU" altLang="ru-RU" sz="2400" b="1" dirty="0">
                <a:solidFill>
                  <a:srgbClr val="0070C0"/>
                </a:solidFill>
              </a:rPr>
              <a:t>Радиопередающие устройства систем радиосвязи</a:t>
            </a:r>
            <a:r>
              <a:rPr lang="en-US" altLang="ru-RU" sz="2400" dirty="0">
                <a:solidFill>
                  <a:srgbClr val="0070C0"/>
                </a:solidFill>
              </a:rPr>
              <a:t/>
            </a:r>
            <a:br>
              <a:rPr lang="en-US" altLang="ru-RU" sz="2400" dirty="0">
                <a:solidFill>
                  <a:srgbClr val="0070C0"/>
                </a:solidFill>
              </a:rPr>
            </a:br>
            <a:r>
              <a:rPr lang="ru-RU" altLang="ru-RU" sz="2400" dirty="0">
                <a:solidFill>
                  <a:srgbClr val="0070C0"/>
                </a:solidFill>
              </a:rPr>
              <a:t>1.1 </a:t>
            </a:r>
            <a:r>
              <a:rPr lang="ru-RU" altLang="ru-RU" sz="2400" b="1" dirty="0">
                <a:solidFill>
                  <a:srgbClr val="0070C0"/>
                </a:solidFill>
              </a:rPr>
              <a:t>Основные функциональные схемы передатчиков</a:t>
            </a:r>
            <a:r>
              <a:rPr lang="en-US" altLang="ru-RU" sz="2400" b="1" dirty="0">
                <a:solidFill>
                  <a:srgbClr val="0070C0"/>
                </a:solidFill>
              </a:rPr>
              <a:t/>
            </a:r>
            <a:br>
              <a:rPr lang="en-US" altLang="ru-RU" sz="2400" b="1" dirty="0">
                <a:solidFill>
                  <a:srgbClr val="0070C0"/>
                </a:solidFill>
              </a:rPr>
            </a:br>
            <a:endParaRPr lang="ru-RU" sz="2400" b="1" dirty="0"/>
          </a:p>
        </p:txBody>
      </p:sp>
      <p:pic>
        <p:nvPicPr>
          <p:cNvPr id="5" name="Рисунок 4" descr="Структурная схема радиопередатчика"/>
          <p:cNvPicPr/>
          <p:nvPr/>
        </p:nvPicPr>
        <p:blipFill>
          <a:blip r:embed="rId2">
            <a:extLst>
              <a:ext uri="{28A0092B-C50C-407E-A947-70E740481C1C}">
                <a14:useLocalDpi xmlns:a14="http://schemas.microsoft.com/office/drawing/2010/main" val="0"/>
              </a:ext>
            </a:extLst>
          </a:blip>
          <a:srcRect/>
          <a:stretch>
            <a:fillRect/>
          </a:stretch>
        </p:blipFill>
        <p:spPr bwMode="auto">
          <a:xfrm>
            <a:off x="2235199" y="3144646"/>
            <a:ext cx="7437698" cy="2397172"/>
          </a:xfrm>
          <a:prstGeom prst="rect">
            <a:avLst/>
          </a:prstGeom>
          <a:noFill/>
          <a:ln>
            <a:noFill/>
          </a:ln>
        </p:spPr>
      </p:pic>
      <p:sp>
        <p:nvSpPr>
          <p:cNvPr id="4" name="Прямоугольник 3"/>
          <p:cNvSpPr/>
          <p:nvPr/>
        </p:nvSpPr>
        <p:spPr>
          <a:xfrm>
            <a:off x="5371721" y="5790551"/>
            <a:ext cx="806631" cy="369332"/>
          </a:xfrm>
          <a:prstGeom prst="rect">
            <a:avLst/>
          </a:prstGeom>
        </p:spPr>
        <p:txBody>
          <a:bodyPr wrap="none">
            <a:spAutoFit/>
          </a:bodyPr>
          <a:lstStyle/>
          <a:p>
            <a:r>
              <a:rPr lang="ru-RU" altLang="ru-RU" dirty="0">
                <a:solidFill>
                  <a:srgbClr val="000000"/>
                </a:solidFill>
              </a:rPr>
              <a:t>Рис. 1 </a:t>
            </a:r>
            <a:endParaRPr lang="ru-RU" dirty="0"/>
          </a:p>
        </p:txBody>
      </p:sp>
    </p:spTree>
    <p:extLst>
      <p:ext uri="{BB962C8B-B14F-4D97-AF65-F5344CB8AC3E}">
        <p14:creationId xmlns:p14="http://schemas.microsoft.com/office/powerpoint/2010/main" val="27461834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p:cNvSpPr>
            <a:spLocks noGrp="1" noChangeArrowheads="1"/>
          </p:cNvSpPr>
          <p:nvPr>
            <p:ph type="body" sz="half" idx="1"/>
          </p:nvPr>
        </p:nvSpPr>
        <p:spPr>
          <a:xfrm>
            <a:off x="424872" y="260351"/>
            <a:ext cx="11369963" cy="3744913"/>
          </a:xfrm>
        </p:spPr>
        <p:txBody>
          <a:bodyPr>
            <a:normAutofit/>
          </a:bodyPr>
          <a:lstStyle/>
          <a:p>
            <a:pPr marL="0" indent="274638" algn="just">
              <a:lnSpc>
                <a:spcPct val="150000"/>
              </a:lnSpc>
              <a:buNone/>
            </a:pPr>
            <a:r>
              <a:rPr lang="ru-RU" altLang="ru-RU" sz="1600" dirty="0"/>
              <a:t>Практические схемные и конструктивные решения существенно зависят от типа транзистора. Если все его электроды изолированы от корпуса или с корпусом соединен эмиттер, то обычно применяют схему, приведенную на рисунке 25.</a:t>
            </a:r>
          </a:p>
          <a:p>
            <a:pPr marL="0" indent="274638" algn="just">
              <a:lnSpc>
                <a:spcPct val="150000"/>
              </a:lnSpc>
              <a:buNone/>
            </a:pPr>
            <a:r>
              <a:rPr lang="ru-RU" altLang="ru-RU" sz="1600" dirty="0"/>
              <a:t>Здесь функции конденсатора </a:t>
            </a:r>
            <a:r>
              <a:rPr lang="en-US" altLang="ru-RU" sz="1600" dirty="0"/>
              <a:t>C</a:t>
            </a:r>
            <a:r>
              <a:rPr lang="ru-RU" altLang="ru-RU" sz="1600" dirty="0"/>
              <a:t>1 П-контура выполняет выходная емкость транзистора, а для настройки и полного согласования с нагрузкой используют конденсаторы </a:t>
            </a:r>
            <a:r>
              <a:rPr lang="en-US" altLang="ru-RU" sz="1600" dirty="0"/>
              <a:t>C</a:t>
            </a:r>
            <a:r>
              <a:rPr lang="ru-RU" altLang="ru-RU" sz="1600" dirty="0"/>
              <a:t>2 и С3</a:t>
            </a:r>
            <a:r>
              <a:rPr lang="ru-RU" altLang="ru-RU" sz="1600" i="1" dirty="0"/>
              <a:t>. </a:t>
            </a:r>
            <a:r>
              <a:rPr lang="ru-RU" altLang="ru-RU" sz="1600" dirty="0"/>
              <a:t>По принятой классификации - это схема с общим эмиттером и параллельным питанием цепи коллектора. </a:t>
            </a:r>
          </a:p>
        </p:txBody>
      </p:sp>
      <p:pic>
        <p:nvPicPr>
          <p:cNvPr id="24579" name="Picture 7"/>
          <p:cNvPicPr>
            <a:picLocks noGrp="1" noChangeAspect="1" noChangeArrowheads="1"/>
          </p:cNvPicPr>
          <p:nvPr>
            <p:ph sz="half" idx="2"/>
          </p:nvPr>
        </p:nvPicPr>
        <p:blipFill rotWithShape="1">
          <a:blip r:embed="rId2">
            <a:lum contrast="30000"/>
            <a:extLst>
              <a:ext uri="{28A0092B-C50C-407E-A947-70E740481C1C}">
                <a14:useLocalDpi xmlns:a14="http://schemas.microsoft.com/office/drawing/2010/main" val="0"/>
              </a:ext>
            </a:extLst>
          </a:blip>
          <a:srcRect t="6909"/>
          <a:stretch/>
        </p:blipFill>
        <p:spPr>
          <a:xfrm>
            <a:off x="2370497" y="2272149"/>
            <a:ext cx="7478712" cy="3325092"/>
          </a:xfrm>
          <a:noFill/>
        </p:spPr>
      </p:pic>
      <p:sp>
        <p:nvSpPr>
          <p:cNvPr id="2" name="Прямоугольник 1"/>
          <p:cNvSpPr/>
          <p:nvPr/>
        </p:nvSpPr>
        <p:spPr>
          <a:xfrm>
            <a:off x="5770039" y="5216321"/>
            <a:ext cx="1206099" cy="464871"/>
          </a:xfrm>
          <a:prstGeom prst="rect">
            <a:avLst/>
          </a:prstGeom>
        </p:spPr>
        <p:txBody>
          <a:bodyPr wrap="none">
            <a:spAutoFit/>
          </a:bodyPr>
          <a:lstStyle/>
          <a:p>
            <a:pPr indent="274638" algn="just">
              <a:lnSpc>
                <a:spcPct val="150000"/>
              </a:lnSpc>
            </a:pPr>
            <a:r>
              <a:rPr lang="ru-RU" altLang="ru-RU" dirty="0"/>
              <a:t>Рис. 25.</a:t>
            </a:r>
          </a:p>
        </p:txBody>
      </p:sp>
      <p:sp>
        <p:nvSpPr>
          <p:cNvPr id="3" name="Прямоугольник 2"/>
          <p:cNvSpPr/>
          <p:nvPr/>
        </p:nvSpPr>
        <p:spPr>
          <a:xfrm>
            <a:off x="628071" y="5763146"/>
            <a:ext cx="11296073" cy="507831"/>
          </a:xfrm>
          <a:prstGeom prst="rect">
            <a:avLst/>
          </a:prstGeom>
        </p:spPr>
        <p:txBody>
          <a:bodyPr wrap="square">
            <a:spAutoFit/>
          </a:bodyPr>
          <a:lstStyle/>
          <a:p>
            <a:pPr indent="365125" algn="just">
              <a:lnSpc>
                <a:spcPct val="150000"/>
              </a:lnSpc>
            </a:pPr>
            <a:r>
              <a:rPr lang="ru-RU" altLang="ru-RU" dirty="0"/>
              <a:t>Если с корпусом транзистора соединен коллектор, то целесообразно использовать другую схему</a:t>
            </a:r>
            <a:r>
              <a:rPr lang="ru-RU" altLang="ru-RU" i="1" dirty="0"/>
              <a:t>. </a:t>
            </a:r>
            <a:endParaRPr lang="ru-RU" altLang="ru-RU" dirty="0"/>
          </a:p>
        </p:txBody>
      </p:sp>
    </p:spTree>
    <p:extLst>
      <p:ext uri="{BB962C8B-B14F-4D97-AF65-F5344CB8AC3E}">
        <p14:creationId xmlns:p14="http://schemas.microsoft.com/office/powerpoint/2010/main" val="36079748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5"/>
          <p:cNvSpPr>
            <a:spLocks noGrp="1" noChangeArrowheads="1"/>
          </p:cNvSpPr>
          <p:nvPr>
            <p:ph type="body" sz="half" idx="1"/>
          </p:nvPr>
        </p:nvSpPr>
        <p:spPr>
          <a:xfrm>
            <a:off x="591128" y="71439"/>
            <a:ext cx="11046690" cy="3715470"/>
          </a:xfrm>
        </p:spPr>
        <p:txBody>
          <a:bodyPr>
            <a:noAutofit/>
          </a:bodyPr>
          <a:lstStyle/>
          <a:p>
            <a:pPr marL="0" indent="365125" algn="just">
              <a:lnSpc>
                <a:spcPct val="150000"/>
              </a:lnSpc>
              <a:buNone/>
            </a:pPr>
            <a:r>
              <a:rPr lang="ru-RU" altLang="ru-RU" sz="1600" dirty="0"/>
              <a:t>Непосредственный контакт корпуса транзистора с радиатором позволяет решить проблему теплоотвода без применения специальных мер. Это упрощает конструкцию, уменьшает паразитные емкости, а улучшение теплового режима транзистора стабилизирует параметры каскада. </a:t>
            </a:r>
          </a:p>
          <a:p>
            <a:pPr marL="0" indent="365125" algn="just">
              <a:lnSpc>
                <a:spcPct val="150000"/>
              </a:lnSpc>
              <a:buNone/>
            </a:pPr>
            <a:r>
              <a:rPr lang="ru-RU" altLang="ru-RU" sz="1600" dirty="0"/>
              <a:t>Очевидно, что это схема с общим эмиттером и параллельным питанием цепи  коллектора (рис. 26).</a:t>
            </a:r>
          </a:p>
          <a:p>
            <a:pPr marL="0" indent="365125" algn="just">
              <a:lnSpc>
                <a:spcPct val="150000"/>
              </a:lnSpc>
              <a:buNone/>
            </a:pPr>
            <a:r>
              <a:rPr lang="ru-RU" sz="1600" dirty="0"/>
              <a:t>В цепи эмиттера включен резистор  </a:t>
            </a:r>
            <a:r>
              <a:rPr lang="en-US" sz="1600" dirty="0"/>
              <a:t>R</a:t>
            </a:r>
            <a:r>
              <a:rPr lang="ru-RU" sz="1600" dirty="0"/>
              <a:t>. Этот резистор защищает транзистор от выхода из строя ограничивая ток эмиттера, который может нарастать лавинообразно. Кроме того, он задает необходимое смещение на базе транзистора, обеспечивая работу с нужным углом отсечки.</a:t>
            </a:r>
          </a:p>
          <a:p>
            <a:pPr marL="0" indent="365125" algn="just">
              <a:lnSpc>
                <a:spcPct val="150000"/>
              </a:lnSpc>
              <a:buNone/>
            </a:pPr>
            <a:r>
              <a:rPr lang="ru-RU" altLang="ru-RU" sz="1600" dirty="0"/>
              <a:t>.</a:t>
            </a:r>
          </a:p>
        </p:txBody>
      </p:sp>
      <p:pic>
        <p:nvPicPr>
          <p:cNvPr id="25603" name="Picture 8"/>
          <p:cNvPicPr>
            <a:picLocks noGrp="1" noChangeAspect="1" noChangeArrowheads="1"/>
          </p:cNvPicPr>
          <p:nvPr>
            <p:ph sz="half" idx="2"/>
          </p:nvPr>
        </p:nvPicPr>
        <p:blipFill>
          <a:blip r:embed="rId2">
            <a:lum contrast="30000"/>
            <a:extLst>
              <a:ext uri="{28A0092B-C50C-407E-A947-70E740481C1C}">
                <a14:useLocalDpi xmlns:a14="http://schemas.microsoft.com/office/drawing/2010/main" val="0"/>
              </a:ext>
            </a:extLst>
          </a:blip>
          <a:srcRect r="53117"/>
          <a:stretch>
            <a:fillRect/>
          </a:stretch>
        </p:blipFill>
        <p:spPr>
          <a:xfrm>
            <a:off x="3364779" y="3009035"/>
            <a:ext cx="4999037" cy="3571875"/>
          </a:xfrm>
          <a:noFill/>
        </p:spPr>
      </p:pic>
      <p:sp>
        <p:nvSpPr>
          <p:cNvPr id="2" name="Прямоугольник 1"/>
          <p:cNvSpPr/>
          <p:nvPr/>
        </p:nvSpPr>
        <p:spPr>
          <a:xfrm>
            <a:off x="7746439" y="6098370"/>
            <a:ext cx="870751" cy="369332"/>
          </a:xfrm>
          <a:prstGeom prst="rect">
            <a:avLst/>
          </a:prstGeom>
        </p:spPr>
        <p:txBody>
          <a:bodyPr wrap="none">
            <a:spAutoFit/>
          </a:bodyPr>
          <a:lstStyle/>
          <a:p>
            <a:r>
              <a:rPr lang="ru-RU" altLang="ru-RU" dirty="0"/>
              <a:t>Рис. 26</a:t>
            </a:r>
            <a:endParaRPr lang="ru-RU" dirty="0"/>
          </a:p>
        </p:txBody>
      </p:sp>
    </p:spTree>
    <p:extLst>
      <p:ext uri="{BB962C8B-B14F-4D97-AF65-F5344CB8AC3E}">
        <p14:creationId xmlns:p14="http://schemas.microsoft.com/office/powerpoint/2010/main" val="13876076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body" sz="half" idx="1"/>
          </p:nvPr>
        </p:nvSpPr>
        <p:spPr>
          <a:xfrm>
            <a:off x="350982" y="290657"/>
            <a:ext cx="11388437" cy="1593561"/>
          </a:xfrm>
        </p:spPr>
        <p:txBody>
          <a:bodyPr>
            <a:normAutofit/>
          </a:bodyPr>
          <a:lstStyle/>
          <a:p>
            <a:pPr marL="0" indent="274638">
              <a:lnSpc>
                <a:spcPct val="150000"/>
              </a:lnSpc>
              <a:buNone/>
            </a:pPr>
            <a:r>
              <a:rPr lang="ru-RU" altLang="ru-RU" sz="1600" dirty="0"/>
              <a:t>Значительно реже, чем П-контур, в коллекторной цепи используют обычный колебательный контур. Требуемое согласование в этом случае достигается путем частичного подключения контура к транзистору и к нагрузке каскада. Это схема с заземленным коллектором и  последовательным  питанием  коллекторной  цепи (рис. 27).</a:t>
            </a:r>
          </a:p>
        </p:txBody>
      </p:sp>
      <p:pic>
        <p:nvPicPr>
          <p:cNvPr id="26627" name="Picture 6"/>
          <p:cNvPicPr>
            <a:picLocks noGrp="1" noChangeAspect="1" noChangeArrowheads="1"/>
          </p:cNvPicPr>
          <p:nvPr>
            <p:ph sz="half" idx="2"/>
          </p:nvPr>
        </p:nvPicPr>
        <p:blipFill>
          <a:blip r:embed="rId2">
            <a:lum contrast="30000"/>
            <a:extLst>
              <a:ext uri="{28A0092B-C50C-407E-A947-70E740481C1C}">
                <a14:useLocalDpi xmlns:a14="http://schemas.microsoft.com/office/drawing/2010/main" val="0"/>
              </a:ext>
            </a:extLst>
          </a:blip>
          <a:srcRect l="46838" b="31340"/>
          <a:stretch>
            <a:fillRect/>
          </a:stretch>
        </p:blipFill>
        <p:spPr>
          <a:xfrm>
            <a:off x="2116136" y="1649134"/>
            <a:ext cx="7959725" cy="3929063"/>
          </a:xfrm>
          <a:noFill/>
        </p:spPr>
      </p:pic>
      <p:sp>
        <p:nvSpPr>
          <p:cNvPr id="2" name="Прямоугольник 1"/>
          <p:cNvSpPr/>
          <p:nvPr/>
        </p:nvSpPr>
        <p:spPr>
          <a:xfrm>
            <a:off x="5659019" y="5578197"/>
            <a:ext cx="870751" cy="369332"/>
          </a:xfrm>
          <a:prstGeom prst="rect">
            <a:avLst/>
          </a:prstGeom>
        </p:spPr>
        <p:txBody>
          <a:bodyPr wrap="none">
            <a:spAutoFit/>
          </a:bodyPr>
          <a:lstStyle/>
          <a:p>
            <a:r>
              <a:rPr lang="ru-RU" altLang="ru-RU" dirty="0"/>
              <a:t>Рис. 27</a:t>
            </a:r>
            <a:endParaRPr lang="ru-RU" dirty="0"/>
          </a:p>
        </p:txBody>
      </p:sp>
    </p:spTree>
    <p:extLst>
      <p:ext uri="{BB962C8B-B14F-4D97-AF65-F5344CB8AC3E}">
        <p14:creationId xmlns:p14="http://schemas.microsoft.com/office/powerpoint/2010/main" val="29918664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body" sz="half" idx="1"/>
          </p:nvPr>
        </p:nvSpPr>
        <p:spPr>
          <a:xfrm>
            <a:off x="443345" y="309130"/>
            <a:ext cx="11259128" cy="3887788"/>
          </a:xfrm>
        </p:spPr>
        <p:txBody>
          <a:bodyPr>
            <a:normAutofit/>
          </a:bodyPr>
          <a:lstStyle/>
          <a:p>
            <a:pPr marL="0" indent="274638">
              <a:lnSpc>
                <a:spcPct val="150000"/>
              </a:lnSpc>
              <a:buNone/>
            </a:pPr>
            <a:r>
              <a:rPr lang="ru-RU" altLang="ru-RU" sz="1600" dirty="0"/>
              <a:t>Изменение температуры оказывает существенное влияние на работу транзистора. Для уменьшения этого вредного влияния применяют как достаточно сложные термостаты, так и различные схемы с использованием терморезисторов  </a:t>
            </a:r>
            <a:r>
              <a:rPr lang="en-US" altLang="ru-RU" sz="1600" dirty="0"/>
              <a:t>R</a:t>
            </a:r>
            <a:r>
              <a:rPr lang="ru-RU" altLang="ru-RU" sz="1600" dirty="0"/>
              <a:t>т.  </a:t>
            </a:r>
          </a:p>
          <a:p>
            <a:pPr marL="0" indent="274638">
              <a:lnSpc>
                <a:spcPct val="150000"/>
              </a:lnSpc>
              <a:buNone/>
            </a:pPr>
            <a:r>
              <a:rPr lang="ru-RU" altLang="ru-RU" sz="1600" dirty="0"/>
              <a:t>Входное сопротивление транзистора обычно невелико и за счет большой емкости перехода комплексное. Для нормальной работы возбудителя входное сопротивление ГВВ должно быть трансформировано в большое и чисто активное, т. е. обеспечено межкаскадное согласование. Этого можно достигнуть несколькими путями, например используя П-контур с дополнительной емкостью С4 для подключения к коллекторной цепи предыдущего каскада или применяя параллельный контур с частичным включением со стороны коллектора и последующей индуктивной или трансформаторной связью с цепью базы последующего каскада</a:t>
            </a:r>
            <a:r>
              <a:rPr lang="ru-RU" altLang="ru-RU" sz="1600" i="1" dirty="0"/>
              <a:t>.</a:t>
            </a:r>
            <a:endParaRPr lang="ru-RU" altLang="ru-RU" sz="1600" dirty="0"/>
          </a:p>
          <a:p>
            <a:pPr marL="0" indent="274638">
              <a:lnSpc>
                <a:spcPct val="150000"/>
              </a:lnSpc>
              <a:buNone/>
            </a:pPr>
            <a:r>
              <a:rPr lang="ru-RU" altLang="ru-RU" sz="1600" dirty="0"/>
              <a:t>В практических схемах учитывают входные и  выходные емкости транзистора (рис. 28).</a:t>
            </a:r>
          </a:p>
          <a:p>
            <a:pPr marL="0" indent="274638">
              <a:lnSpc>
                <a:spcPct val="150000"/>
              </a:lnSpc>
              <a:buNone/>
            </a:pPr>
            <a:endParaRPr lang="ru-RU" altLang="ru-RU" sz="1600" dirty="0"/>
          </a:p>
        </p:txBody>
      </p:sp>
      <p:pic>
        <p:nvPicPr>
          <p:cNvPr id="3" name="Picture 7"/>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r="50819"/>
          <a:stretch>
            <a:fillRect/>
          </a:stretch>
        </p:blipFill>
        <p:spPr>
          <a:xfrm>
            <a:off x="443345" y="3988362"/>
            <a:ext cx="4881706" cy="2670842"/>
          </a:xfrm>
          <a:noFill/>
        </p:spPr>
      </p:pic>
      <p:pic>
        <p:nvPicPr>
          <p:cNvPr id="4" name="Picture 7"/>
          <p:cNvPicPr>
            <a:picLocks noChangeAspect="1" noChangeArrowheads="1"/>
          </p:cNvPicPr>
          <p:nvPr/>
        </p:nvPicPr>
        <p:blipFill rotWithShape="1">
          <a:blip r:embed="rId2">
            <a:extLst>
              <a:ext uri="{28A0092B-C50C-407E-A947-70E740481C1C}">
                <a14:useLocalDpi xmlns:a14="http://schemas.microsoft.com/office/drawing/2010/main" val="0"/>
              </a:ext>
            </a:extLst>
          </a:blip>
          <a:srcRect l="55116" b="4299"/>
          <a:stretch/>
        </p:blipFill>
        <p:spPr bwMode="auto">
          <a:xfrm>
            <a:off x="6460836" y="3919838"/>
            <a:ext cx="4292022" cy="246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5511221" y="6197662"/>
            <a:ext cx="870751" cy="369332"/>
          </a:xfrm>
          <a:prstGeom prst="rect">
            <a:avLst/>
          </a:prstGeom>
        </p:spPr>
        <p:txBody>
          <a:bodyPr wrap="none">
            <a:spAutoFit/>
          </a:bodyPr>
          <a:lstStyle/>
          <a:p>
            <a:r>
              <a:rPr lang="ru-RU" altLang="ru-RU" dirty="0"/>
              <a:t>Рис. 28</a:t>
            </a:r>
            <a:endParaRPr lang="ru-RU" dirty="0"/>
          </a:p>
        </p:txBody>
      </p:sp>
    </p:spTree>
    <p:extLst>
      <p:ext uri="{BB962C8B-B14F-4D97-AF65-F5344CB8AC3E}">
        <p14:creationId xmlns:p14="http://schemas.microsoft.com/office/powerpoint/2010/main" val="38542229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
          <p:cNvSpPr>
            <a:spLocks noGrp="1" noChangeArrowheads="1"/>
          </p:cNvSpPr>
          <p:nvPr>
            <p:ph type="body" sz="half" idx="1"/>
          </p:nvPr>
        </p:nvSpPr>
        <p:spPr>
          <a:xfrm>
            <a:off x="526473" y="538454"/>
            <a:ext cx="11185236" cy="1031728"/>
          </a:xfrm>
        </p:spPr>
        <p:txBody>
          <a:bodyPr>
            <a:normAutofit/>
          </a:bodyPr>
          <a:lstStyle/>
          <a:p>
            <a:pPr marL="0" indent="274638" algn="just">
              <a:lnSpc>
                <a:spcPct val="150000"/>
              </a:lnSpc>
              <a:buNone/>
            </a:pPr>
            <a:r>
              <a:rPr lang="ru-RU" altLang="ru-RU" sz="1600" dirty="0"/>
              <a:t>Иногда для согласования используются широкополосные трансформаторы. Схема транзисторного промежуточного каскада ГВВ с общей базой и с широкополосными высокочастотными трансформаторами приведена  на  рисунке 29.</a:t>
            </a:r>
          </a:p>
        </p:txBody>
      </p:sp>
      <p:pic>
        <p:nvPicPr>
          <p:cNvPr id="29699" name="Picture 9"/>
          <p:cNvPicPr>
            <a:picLocks noGrp="1" noChangeAspect="1" noChangeArrowheads="1"/>
          </p:cNvPicPr>
          <p:nvPr>
            <p:ph sz="half" idx="2"/>
          </p:nvPr>
        </p:nvPicPr>
        <p:blipFill>
          <a:blip r:embed="rId2">
            <a:lum contrast="30000"/>
            <a:extLst>
              <a:ext uri="{28A0092B-C50C-407E-A947-70E740481C1C}">
                <a14:useLocalDpi xmlns:a14="http://schemas.microsoft.com/office/drawing/2010/main" val="0"/>
              </a:ext>
            </a:extLst>
          </a:blip>
          <a:srcRect/>
          <a:stretch>
            <a:fillRect/>
          </a:stretch>
        </p:blipFill>
        <p:spPr>
          <a:xfrm>
            <a:off x="1533237" y="1801093"/>
            <a:ext cx="8238836" cy="2956900"/>
          </a:xfrm>
          <a:noFill/>
        </p:spPr>
      </p:pic>
      <p:sp>
        <p:nvSpPr>
          <p:cNvPr id="2" name="Прямоугольник 1"/>
          <p:cNvSpPr/>
          <p:nvPr/>
        </p:nvSpPr>
        <p:spPr>
          <a:xfrm>
            <a:off x="4873563" y="5202443"/>
            <a:ext cx="870751" cy="369332"/>
          </a:xfrm>
          <a:prstGeom prst="rect">
            <a:avLst/>
          </a:prstGeom>
        </p:spPr>
        <p:txBody>
          <a:bodyPr wrap="none">
            <a:spAutoFit/>
          </a:bodyPr>
          <a:lstStyle/>
          <a:p>
            <a:r>
              <a:rPr lang="ru-RU" altLang="ru-RU" dirty="0"/>
              <a:t>Рис. 29</a:t>
            </a:r>
            <a:endParaRPr lang="ru-RU" dirty="0"/>
          </a:p>
        </p:txBody>
      </p:sp>
    </p:spTree>
    <p:extLst>
      <p:ext uri="{BB962C8B-B14F-4D97-AF65-F5344CB8AC3E}">
        <p14:creationId xmlns:p14="http://schemas.microsoft.com/office/powerpoint/2010/main" val="3803222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5"/>
          <p:cNvSpPr>
            <a:spLocks noGrp="1" noChangeArrowheads="1"/>
          </p:cNvSpPr>
          <p:nvPr>
            <p:ph type="body" sz="half" idx="1"/>
          </p:nvPr>
        </p:nvSpPr>
        <p:spPr>
          <a:xfrm>
            <a:off x="360218" y="192088"/>
            <a:ext cx="11397673" cy="2736850"/>
          </a:xfrm>
        </p:spPr>
        <p:txBody>
          <a:bodyPr>
            <a:normAutofit/>
          </a:bodyPr>
          <a:lstStyle/>
          <a:p>
            <a:pPr marL="0" indent="365125" algn="just">
              <a:lnSpc>
                <a:spcPct val="150000"/>
              </a:lnSpc>
              <a:buNone/>
            </a:pPr>
            <a:r>
              <a:rPr lang="ru-RU" altLang="ru-RU" sz="1400" dirty="0"/>
              <a:t>Характерным для генераторов СВЧ с внешним возбуждением является использование в их колебательных системах элементов с распределенными постоянными. Малая мощность и низкие напряжения обусловили широкое применение в качестве таких элементов полосковых линий с постоянным или переменным волновым сопротивлением. </a:t>
            </a:r>
          </a:p>
          <a:p>
            <a:pPr marL="0" indent="365125" algn="just">
              <a:lnSpc>
                <a:spcPct val="150000"/>
              </a:lnSpc>
              <a:buNone/>
            </a:pPr>
            <a:r>
              <a:rPr lang="ru-RU" altLang="ru-RU" sz="1400" dirty="0"/>
              <a:t>На схеме (рис. 30) такие линии </a:t>
            </a:r>
            <a:r>
              <a:rPr lang="ru-RU" altLang="ru-RU" sz="1400" i="1" dirty="0"/>
              <a:t>(А, В) </a:t>
            </a:r>
            <a:r>
              <a:rPr lang="ru-RU" altLang="ru-RU" sz="1400" dirty="0"/>
              <a:t>использованы в качестве индуктивности П-контура. Роль разделительных дросселей выполняют короткозамкнутые линии длиной в четверть волны. </a:t>
            </a:r>
          </a:p>
        </p:txBody>
      </p:sp>
      <p:pic>
        <p:nvPicPr>
          <p:cNvPr id="30723" name="Picture 7"/>
          <p:cNvPicPr>
            <a:picLocks noGrp="1" noChangeAspect="1" noChangeArrowheads="1"/>
          </p:cNvPicPr>
          <p:nvPr>
            <p:ph sz="half" idx="2"/>
          </p:nvPr>
        </p:nvPicPr>
        <p:blipFill>
          <a:blip r:embed="rId2">
            <a:lum contrast="30000"/>
            <a:extLst>
              <a:ext uri="{28A0092B-C50C-407E-A947-70E740481C1C}">
                <a14:useLocalDpi xmlns:a14="http://schemas.microsoft.com/office/drawing/2010/main" val="0"/>
              </a:ext>
            </a:extLst>
          </a:blip>
          <a:srcRect l="9375" t="2110" r="10938" b="7129"/>
          <a:stretch>
            <a:fillRect/>
          </a:stretch>
        </p:blipFill>
        <p:spPr>
          <a:xfrm>
            <a:off x="1479984" y="2095211"/>
            <a:ext cx="8980487" cy="3786188"/>
          </a:xfrm>
          <a:noFill/>
        </p:spPr>
      </p:pic>
      <p:sp>
        <p:nvSpPr>
          <p:cNvPr id="2" name="Прямоугольник 1"/>
          <p:cNvSpPr/>
          <p:nvPr/>
        </p:nvSpPr>
        <p:spPr>
          <a:xfrm>
            <a:off x="5446584" y="5987534"/>
            <a:ext cx="870751" cy="369332"/>
          </a:xfrm>
          <a:prstGeom prst="rect">
            <a:avLst/>
          </a:prstGeom>
        </p:spPr>
        <p:txBody>
          <a:bodyPr wrap="none">
            <a:spAutoFit/>
          </a:bodyPr>
          <a:lstStyle/>
          <a:p>
            <a:r>
              <a:rPr lang="ru-RU" altLang="ru-RU" dirty="0"/>
              <a:t>Рис. 30</a:t>
            </a:r>
            <a:endParaRPr lang="ru-RU" dirty="0"/>
          </a:p>
        </p:txBody>
      </p:sp>
    </p:spTree>
    <p:extLst>
      <p:ext uri="{BB962C8B-B14F-4D97-AF65-F5344CB8AC3E}">
        <p14:creationId xmlns:p14="http://schemas.microsoft.com/office/powerpoint/2010/main" val="6117679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4437119" y="2084118"/>
            <a:ext cx="5353426" cy="2970802"/>
          </a:xfrm>
          <a:prstGeom prst="rect">
            <a:avLst/>
          </a:prstGeom>
        </p:spPr>
      </p:pic>
      <p:pic>
        <p:nvPicPr>
          <p:cNvPr id="3" name="Рисунок 2"/>
          <p:cNvPicPr>
            <a:picLocks noChangeAspect="1"/>
          </p:cNvPicPr>
          <p:nvPr/>
        </p:nvPicPr>
        <p:blipFill>
          <a:blip r:embed="rId3"/>
          <a:stretch>
            <a:fillRect/>
          </a:stretch>
        </p:blipFill>
        <p:spPr>
          <a:xfrm>
            <a:off x="730078" y="1757586"/>
            <a:ext cx="2763949" cy="3024232"/>
          </a:xfrm>
          <a:prstGeom prst="rect">
            <a:avLst/>
          </a:prstGeom>
        </p:spPr>
      </p:pic>
      <p:sp>
        <p:nvSpPr>
          <p:cNvPr id="5" name="Прямоугольник 4"/>
          <p:cNvSpPr/>
          <p:nvPr/>
        </p:nvSpPr>
        <p:spPr>
          <a:xfrm>
            <a:off x="308164" y="321999"/>
            <a:ext cx="11523618" cy="1569660"/>
          </a:xfrm>
          <a:prstGeom prst="rect">
            <a:avLst/>
          </a:prstGeom>
        </p:spPr>
        <p:txBody>
          <a:bodyPr wrap="square">
            <a:spAutoFit/>
          </a:bodyPr>
          <a:lstStyle/>
          <a:p>
            <a:pPr algn="just">
              <a:lnSpc>
                <a:spcPct val="150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При расчете ГВВ, работающих на высоких частотах, следует учитывать паразитные параметры радиокомпонентов. Например, обычный резистор должен рассматриваться как схема, состоящая из индуктивности (индуктивность выводов резистора и индуктивность резистивного материала, который прорезается витой дорожкой для увеличения сопротивления), емкости (емкость контактных площадок между выводами и резистивным материалом) и собственно активного резистора (рис. 31).</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Прямоугольник 5"/>
          <p:cNvSpPr/>
          <p:nvPr/>
        </p:nvSpPr>
        <p:spPr>
          <a:xfrm>
            <a:off x="1502657" y="4781818"/>
            <a:ext cx="870751" cy="369332"/>
          </a:xfrm>
          <a:prstGeom prst="rect">
            <a:avLst/>
          </a:prstGeom>
        </p:spPr>
        <p:txBody>
          <a:bodyPr wrap="none">
            <a:spAutoFit/>
          </a:bodyPr>
          <a:lstStyle/>
          <a:p>
            <a:r>
              <a:rPr lang="ru-RU" dirty="0">
                <a:latin typeface="Calibri" panose="020F0502020204030204" pitchFamily="34" charset="0"/>
                <a:ea typeface="Calibri" panose="020F0502020204030204" pitchFamily="34" charset="0"/>
                <a:cs typeface="Times New Roman" panose="02020603050405020304" pitchFamily="18" charset="0"/>
              </a:rPr>
              <a:t>Рис. 31</a:t>
            </a:r>
            <a:endParaRPr lang="ru-RU" dirty="0"/>
          </a:p>
        </p:txBody>
      </p:sp>
      <p:sp>
        <p:nvSpPr>
          <p:cNvPr id="7" name="Прямоугольник 6"/>
          <p:cNvSpPr/>
          <p:nvPr/>
        </p:nvSpPr>
        <p:spPr>
          <a:xfrm>
            <a:off x="421936" y="5532346"/>
            <a:ext cx="11296073" cy="923330"/>
          </a:xfrm>
          <a:prstGeom prst="rect">
            <a:avLst/>
          </a:prstGeom>
        </p:spPr>
        <p:txBody>
          <a:bodyPr wrap="square">
            <a:spAutoFit/>
          </a:bodyPr>
          <a:lstStyle/>
          <a:p>
            <a:pPr>
              <a:lnSpc>
                <a:spcPct val="150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При изменении частоты от самой низкой до очень высокой эта схема имеет следующий преобладающий характер сопротивления (рис 32).</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Прямоугольник 7"/>
          <p:cNvSpPr/>
          <p:nvPr/>
        </p:nvSpPr>
        <p:spPr>
          <a:xfrm>
            <a:off x="6705707" y="4870254"/>
            <a:ext cx="813043" cy="369332"/>
          </a:xfrm>
          <a:prstGeom prst="rect">
            <a:avLst/>
          </a:prstGeom>
        </p:spPr>
        <p:txBody>
          <a:bodyPr wrap="none">
            <a:spAutoFit/>
          </a:bodyPr>
          <a:lstStyle/>
          <a:p>
            <a:r>
              <a:rPr lang="ru-RU" dirty="0">
                <a:latin typeface="Calibri" panose="020F0502020204030204" pitchFamily="34" charset="0"/>
                <a:ea typeface="Calibri" panose="020F0502020204030204" pitchFamily="34" charset="0"/>
                <a:cs typeface="Times New Roman" panose="02020603050405020304" pitchFamily="18" charset="0"/>
              </a:rPr>
              <a:t>Рис 32</a:t>
            </a:r>
            <a:endParaRPr lang="ru-RU" dirty="0"/>
          </a:p>
        </p:txBody>
      </p:sp>
    </p:spTree>
    <p:extLst>
      <p:ext uri="{BB962C8B-B14F-4D97-AF65-F5344CB8AC3E}">
        <p14:creationId xmlns:p14="http://schemas.microsoft.com/office/powerpoint/2010/main" val="8636708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61817" y="215300"/>
            <a:ext cx="11249891" cy="6309420"/>
          </a:xfrm>
          <a:prstGeom prst="rect">
            <a:avLst/>
          </a:prstGeom>
        </p:spPr>
        <p:txBody>
          <a:bodyPr wrap="square">
            <a:spAutoFit/>
          </a:bodyPr>
          <a:lstStyle/>
          <a:p>
            <a:pPr algn="just">
              <a:lnSpc>
                <a:spcPct val="150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Существенное влияние на характер и величину сопротивления паразитной емкости начинается с частоты примерно равной 1/2</a:t>
            </a:r>
            <a:r>
              <a:rPr lang="el-GR" sz="1600" dirty="0">
                <a:latin typeface="Calibri" panose="020F0502020204030204" pitchFamily="34" charset="0"/>
                <a:ea typeface="Calibri" panose="020F0502020204030204" pitchFamily="34" charset="0"/>
                <a:cs typeface="Times New Roman" panose="02020603050405020304" pitchFamily="18" charset="0"/>
              </a:rPr>
              <a:t>π</a:t>
            </a:r>
            <a:r>
              <a:rPr lang="ru-RU" sz="1600" dirty="0">
                <a:latin typeface="Calibri" panose="020F0502020204030204" pitchFamily="34" charset="0"/>
                <a:ea typeface="Calibri" panose="020F0502020204030204" pitchFamily="34" charset="0"/>
                <a:cs typeface="Times New Roman" panose="02020603050405020304" pitchFamily="18" charset="0"/>
              </a:rPr>
              <a:t>(</a:t>
            </a:r>
            <a:r>
              <a:rPr lang="en-US" sz="1600" dirty="0">
                <a:latin typeface="Calibri" panose="020F0502020204030204" pitchFamily="34" charset="0"/>
                <a:ea typeface="Calibri" panose="020F0502020204030204" pitchFamily="34" charset="0"/>
                <a:cs typeface="Times New Roman" panose="02020603050405020304" pitchFamily="18" charset="0"/>
              </a:rPr>
              <a:t>RC). </a:t>
            </a:r>
            <a:r>
              <a:rPr lang="ru-RU" sz="1600" dirty="0">
                <a:latin typeface="Calibri" panose="020F0502020204030204" pitchFamily="34" charset="0"/>
                <a:ea typeface="Calibri" panose="020F0502020204030204" pitchFamily="34" charset="0"/>
                <a:cs typeface="Times New Roman" panose="02020603050405020304" pitchFamily="18" charset="0"/>
              </a:rPr>
              <a:t>Существенное влияние паразитной индуктивности начинается с частоты 1/2</a:t>
            </a:r>
            <a:r>
              <a:rPr lang="el-GR" sz="1600" dirty="0">
                <a:latin typeface="Calibri" panose="020F0502020204030204" pitchFamily="34" charset="0"/>
                <a:ea typeface="Calibri" panose="020F0502020204030204" pitchFamily="34" charset="0"/>
                <a:cs typeface="Times New Roman" panose="02020603050405020304" pitchFamily="18" charset="0"/>
              </a:rPr>
              <a:t>π</a:t>
            </a:r>
            <a:r>
              <a:rPr lang="ru-RU" sz="1600" dirty="0">
                <a:latin typeface="Calibri" panose="020F0502020204030204" pitchFamily="34" charset="0"/>
                <a:ea typeface="Calibri" panose="020F0502020204030204" pitchFamily="34" charset="0"/>
                <a:cs typeface="Times New Roman" panose="02020603050405020304" pitchFamily="18" charset="0"/>
              </a:rPr>
              <a:t>(</a:t>
            </a:r>
            <a:r>
              <a:rPr lang="en-US" sz="1600" dirty="0">
                <a:latin typeface="Calibri" panose="020F0502020204030204" pitchFamily="34" charset="0"/>
                <a:ea typeface="Calibri" panose="020F0502020204030204" pitchFamily="34" charset="0"/>
                <a:cs typeface="Times New Roman" panose="02020603050405020304" pitchFamily="18" charset="0"/>
              </a:rPr>
              <a:t>LC) </a:t>
            </a:r>
            <a:r>
              <a:rPr lang="en-US" sz="1600" baseline="30000" dirty="0">
                <a:latin typeface="Calibri" panose="020F0502020204030204" pitchFamily="34" charset="0"/>
                <a:ea typeface="Calibri" panose="020F0502020204030204" pitchFamily="34" charset="0"/>
                <a:cs typeface="Times New Roman" panose="02020603050405020304" pitchFamily="18" charset="0"/>
              </a:rPr>
              <a:t>½</a:t>
            </a:r>
            <a:r>
              <a:rPr lang="en-US" sz="1600" dirty="0">
                <a:latin typeface="Calibri" panose="020F0502020204030204" pitchFamily="34" charset="0"/>
                <a:ea typeface="Calibri" panose="020F0502020204030204" pitchFamily="34" charset="0"/>
                <a:cs typeface="Times New Roman" panose="02020603050405020304" pitchFamily="18" charset="0"/>
              </a:rPr>
              <a:t>. </a:t>
            </a:r>
            <a:r>
              <a:rPr lang="ru-RU" sz="1600" dirty="0">
                <a:latin typeface="Calibri" panose="020F0502020204030204" pitchFamily="34" charset="0"/>
                <a:ea typeface="Calibri" panose="020F0502020204030204" pitchFamily="34" charset="0"/>
                <a:cs typeface="Times New Roman" panose="02020603050405020304" pitchFamily="18" charset="0"/>
              </a:rPr>
              <a:t>Тоже самое можно сказать о</a:t>
            </a:r>
            <a:r>
              <a:rPr lang="en-US" sz="1600" dirty="0">
                <a:latin typeface="Calibri" panose="020F0502020204030204" pitchFamily="34" charset="0"/>
                <a:ea typeface="Calibri" panose="020F0502020204030204" pitchFamily="34" charset="0"/>
                <a:cs typeface="Times New Roman" panose="02020603050405020304" pitchFamily="18" charset="0"/>
              </a:rPr>
              <a:t> </a:t>
            </a:r>
            <a:r>
              <a:rPr lang="ru-RU" sz="1600" dirty="0">
                <a:latin typeface="Calibri" panose="020F0502020204030204" pitchFamily="34" charset="0"/>
                <a:ea typeface="Calibri" panose="020F0502020204030204" pitchFamily="34" charset="0"/>
                <a:cs typeface="Times New Roman" panose="02020603050405020304" pitchFamily="18" charset="0"/>
              </a:rPr>
              <a:t>паразитных параметрах катушки индуктивности (активное сопротивление обмотки, межвитковая емкость и т.п.), конденсаторе (активные потери в диэлектрике, индуктивность выводов и т.п.).</a:t>
            </a:r>
          </a:p>
          <a:p>
            <a:pPr algn="just">
              <a:lnSpc>
                <a:spcPct val="150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В частности, во многих реальных схемах можно видеть параллельно включенные конденсаторы, один из которых электролитический большой емкости (например, 10 мкФ), а другой с керамическим диэлектриком малой емкости (100 пФ). С точки зрения увеличения суммарной емкости второй конденсатор ничего не меняет. Но на высоких частотах, где электролитический конденсатор работает плохо, керамический свою емкость не снижает и высокочастотные составляющие протекают через него. Особенно часто такое подключение двух конденсаторов вместо одного используют в блокировочных фильтрах.</a:t>
            </a:r>
          </a:p>
          <a:p>
            <a:pPr algn="just">
              <a:lnSpc>
                <a:spcPct val="150000"/>
              </a:lnSpc>
              <a:spcAft>
                <a:spcPts val="800"/>
              </a:spcAft>
            </a:pPr>
            <a:r>
              <a:rPr lang="ru-RU" sz="1600" dirty="0">
                <a:solidFill>
                  <a:srgbClr val="000000"/>
                </a:solidFill>
                <a:ea typeface="Arial" panose="020B0604020202020204" pitchFamily="34" charset="0"/>
              </a:rPr>
              <a:t>Выше были рассмотрены в основном одноконтурные схемы выходной цепи. В реальности они применяются реже, чем двухконтурные. Причина состоит в том. Что они не достаточно хорошо устраняют побочные гармоники сигнала, а это строго оговорено в ГОСТ на радиопередающие устройства. Кроме того, одноконтурные схемы сложны в настройке: для перестройки передатчика по частоте или при изменении сопротивления нагрузки генератора </a:t>
            </a:r>
            <a:r>
              <a:rPr lang="ru-RU" sz="1600" dirty="0" err="1">
                <a:solidFill>
                  <a:srgbClr val="000000"/>
                </a:solidFill>
                <a:ea typeface="Arial" panose="020B0604020202020204" pitchFamily="34" charset="0"/>
              </a:rPr>
              <a:t>Rэк</a:t>
            </a:r>
            <a:r>
              <a:rPr lang="ru-RU" sz="1600" dirty="0">
                <a:solidFill>
                  <a:srgbClr val="000000"/>
                </a:solidFill>
                <a:ea typeface="Arial" panose="020B0604020202020204" pitchFamily="34" charset="0"/>
              </a:rPr>
              <a:t> требуется перестраивать элемент связи, и элемент настройки. Делать это приходится поэтапно, поочередно меняя связь, потом настройку, потом опять связь и т.д.</a:t>
            </a:r>
          </a:p>
          <a:p>
            <a:pPr algn="just">
              <a:lnSpc>
                <a:spcPct val="150000"/>
              </a:lnSpc>
              <a:spcAft>
                <a:spcPts val="800"/>
              </a:spcAft>
            </a:pP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156986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66720" y="475020"/>
            <a:ext cx="11360728" cy="1200329"/>
          </a:xfrm>
          <a:prstGeom prst="rect">
            <a:avLst/>
          </a:prstGeom>
        </p:spPr>
        <p:txBody>
          <a:bodyPr wrap="square">
            <a:spAutoFit/>
          </a:bodyPr>
          <a:lstStyle/>
          <a:p>
            <a:pPr marL="314325" marR="260350" indent="354965" algn="just">
              <a:lnSpc>
                <a:spcPct val="150000"/>
              </a:lnSpc>
              <a:spcAft>
                <a:spcPts val="0"/>
              </a:spcAft>
            </a:pPr>
            <a:r>
              <a:rPr lang="ru-RU" sz="1600" dirty="0">
                <a:solidFill>
                  <a:srgbClr val="000000"/>
                </a:solidFill>
                <a:ea typeface="Arial" panose="020B0604020202020204" pitchFamily="34" charset="0"/>
              </a:rPr>
              <a:t>Сложная схема выхода – это обычно система двух связанных контуров – антенного и коллекторного (промежуточного). В качестве элемента связи между контурами могут выступать конденсатор (рис. 33), катушка индуктивности или взаимная индуктивность между катушками контуров.</a:t>
            </a:r>
            <a:endParaRPr lang="ru-RU" sz="1600" dirty="0">
              <a:solidFill>
                <a:srgbClr val="000000"/>
              </a:solidFill>
              <a:effectLst/>
              <a:ea typeface="Arial" panose="020B0604020202020204" pitchFamily="34" charset="0"/>
            </a:endParaRPr>
          </a:p>
        </p:txBody>
      </p:sp>
      <p:pic>
        <p:nvPicPr>
          <p:cNvPr id="19458" name="Picture 2" descr="2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7749" y="1848834"/>
            <a:ext cx="10052890" cy="4016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Прямоугольник 2"/>
          <p:cNvSpPr/>
          <p:nvPr/>
        </p:nvSpPr>
        <p:spPr>
          <a:xfrm>
            <a:off x="5611709" y="6153099"/>
            <a:ext cx="870751" cy="369332"/>
          </a:xfrm>
          <a:prstGeom prst="rect">
            <a:avLst/>
          </a:prstGeom>
        </p:spPr>
        <p:txBody>
          <a:bodyPr wrap="none">
            <a:spAutoFit/>
          </a:bodyPr>
          <a:lstStyle/>
          <a:p>
            <a:r>
              <a:rPr lang="ru-RU" dirty="0">
                <a:solidFill>
                  <a:srgbClr val="000000"/>
                </a:solidFill>
                <a:ea typeface="Arial" panose="020B0604020202020204" pitchFamily="34" charset="0"/>
              </a:rPr>
              <a:t>Рис. 33</a:t>
            </a:r>
            <a:endParaRPr lang="ru-RU" dirty="0"/>
          </a:p>
        </p:txBody>
      </p:sp>
    </p:spTree>
    <p:extLst>
      <p:ext uri="{BB962C8B-B14F-4D97-AF65-F5344CB8AC3E}">
        <p14:creationId xmlns:p14="http://schemas.microsoft.com/office/powerpoint/2010/main" val="35197574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61818" y="324409"/>
            <a:ext cx="11471563" cy="5909310"/>
          </a:xfrm>
          <a:prstGeom prst="rect">
            <a:avLst/>
          </a:prstGeom>
        </p:spPr>
        <p:txBody>
          <a:bodyPr wrap="square">
            <a:spAutoFit/>
          </a:bodyPr>
          <a:lstStyle/>
          <a:p>
            <a:pPr marL="252095" marR="260350" indent="354965" algn="just">
              <a:lnSpc>
                <a:spcPct val="150000"/>
              </a:lnSpc>
              <a:spcAft>
                <a:spcPts val="0"/>
              </a:spcAft>
            </a:pPr>
            <a:r>
              <a:rPr lang="ru-RU" dirty="0">
                <a:solidFill>
                  <a:srgbClr val="000000"/>
                </a:solidFill>
                <a:latin typeface="Calibri" panose="020F0502020204030204" pitchFamily="34" charset="0"/>
                <a:ea typeface="Arial" panose="020B0604020202020204" pitchFamily="34" charset="0"/>
              </a:rPr>
              <a:t>Преимущества сложной схемы выхода заключаются в значительно лучшей фильтрации высших гармоник, возможности получить большую полосу пропускания (при одинаковой добротности контуров) и в более простой настройке схемы. </a:t>
            </a:r>
            <a:endParaRPr lang="ru-RU" sz="2800" dirty="0">
              <a:solidFill>
                <a:srgbClr val="000000"/>
              </a:solidFill>
              <a:latin typeface="Arial" panose="020B0604020202020204" pitchFamily="34" charset="0"/>
              <a:ea typeface="Arial" panose="020B0604020202020204" pitchFamily="34" charset="0"/>
            </a:endParaRPr>
          </a:p>
          <a:p>
            <a:pPr marL="342900" marR="339090" lvl="0" indent="-342900" algn="just">
              <a:lnSpc>
                <a:spcPct val="150000"/>
              </a:lnSpc>
              <a:spcAft>
                <a:spcPts val="0"/>
              </a:spcAft>
              <a:buFont typeface="+mj-lt"/>
              <a:buAutoNum type="arabicPeriod"/>
            </a:pPr>
            <a:r>
              <a:rPr lang="ru-RU" dirty="0">
                <a:solidFill>
                  <a:srgbClr val="000000"/>
                </a:solidFill>
                <a:latin typeface="Calibri" panose="020F0502020204030204" pitchFamily="34" charset="0"/>
                <a:ea typeface="Arial" panose="020B0604020202020204" pitchFamily="34" charset="0"/>
              </a:rPr>
              <a:t>Для настройки выхода сначала настраивают в резонанс промежуточный контур предварительно устранив связь между контурами (</a:t>
            </a:r>
            <a:r>
              <a:rPr lang="ru-RU" dirty="0" err="1">
                <a:solidFill>
                  <a:srgbClr val="000000"/>
                </a:solidFill>
                <a:latin typeface="Calibri" panose="020F0502020204030204" pitchFamily="34" charset="0"/>
                <a:ea typeface="Arial" panose="020B0604020202020204" pitchFamily="34" charset="0"/>
              </a:rPr>
              <a:t>Хсв</a:t>
            </a:r>
            <a:r>
              <a:rPr lang="ru-RU" dirty="0">
                <a:solidFill>
                  <a:srgbClr val="000000"/>
                </a:solidFill>
                <a:latin typeface="Calibri" panose="020F0502020204030204" pitchFamily="34" charset="0"/>
                <a:ea typeface="Arial" panose="020B0604020202020204" pitchFamily="34" charset="0"/>
              </a:rPr>
              <a:t> = 0). При этом вносимое в промежуточный контур сопротивление становится равным нулю и </a:t>
            </a:r>
            <a:r>
              <a:rPr lang="en-US" dirty="0">
                <a:solidFill>
                  <a:srgbClr val="000000"/>
                </a:solidFill>
                <a:latin typeface="Calibri" panose="020F0502020204030204" pitchFamily="34" charset="0"/>
                <a:ea typeface="Arial" panose="020B0604020202020204" pitchFamily="34" charset="0"/>
              </a:rPr>
              <a:t>R</a:t>
            </a:r>
            <a:r>
              <a:rPr lang="ru-RU" baseline="-25000" dirty="0">
                <a:solidFill>
                  <a:srgbClr val="000000"/>
                </a:solidFill>
                <a:latin typeface="Calibri" panose="020F0502020204030204" pitchFamily="34" charset="0"/>
                <a:ea typeface="Arial" panose="020B0604020202020204" pitchFamily="34" charset="0"/>
              </a:rPr>
              <a:t>э</a:t>
            </a:r>
            <a:r>
              <a:rPr lang="ru-RU" dirty="0">
                <a:solidFill>
                  <a:srgbClr val="000000"/>
                </a:solidFill>
                <a:latin typeface="Calibri" panose="020F0502020204030204" pitchFamily="34" charset="0"/>
                <a:ea typeface="Arial" panose="020B0604020202020204" pitchFamily="34" charset="0"/>
              </a:rPr>
              <a:t> промежуточного контура значительно возрастает, ГВВ при этом переходит в перенапряженный режим. Контролируют настройку контура в резонанс по величине постоянной составляющей тока коллектора.</a:t>
            </a:r>
            <a:endParaRPr lang="ru-RU" sz="2800" dirty="0">
              <a:solidFill>
                <a:srgbClr val="000000"/>
              </a:solidFill>
              <a:latin typeface="Arial" panose="020B0604020202020204" pitchFamily="34" charset="0"/>
              <a:ea typeface="Arial" panose="020B0604020202020204" pitchFamily="34" charset="0"/>
            </a:endParaRPr>
          </a:p>
          <a:p>
            <a:pPr marL="342900" marR="260350" lvl="0" indent="-342900" algn="just">
              <a:lnSpc>
                <a:spcPct val="150000"/>
              </a:lnSpc>
              <a:spcAft>
                <a:spcPts val="0"/>
              </a:spcAft>
              <a:buFont typeface="+mj-lt"/>
              <a:buAutoNum type="arabicPeriod"/>
            </a:pPr>
            <a:r>
              <a:rPr lang="ru-RU" dirty="0">
                <a:solidFill>
                  <a:srgbClr val="000000"/>
                </a:solidFill>
                <a:latin typeface="Calibri" panose="020F0502020204030204" pitchFamily="34" charset="0"/>
                <a:ea typeface="Arial" panose="020B0604020202020204" pitchFamily="34" charset="0"/>
              </a:rPr>
              <a:t>Далее увеличивают связь между контурами до небольшой величины, которая позволяет регистрировать ток антенном контуре.  Изменяя сопротивление </a:t>
            </a:r>
            <a:r>
              <a:rPr lang="ru-RU" dirty="0" err="1">
                <a:solidFill>
                  <a:srgbClr val="000000"/>
                </a:solidFill>
                <a:latin typeface="Calibri" panose="020F0502020204030204" pitchFamily="34" charset="0"/>
                <a:ea typeface="Arial" panose="020B0604020202020204" pitchFamily="34" charset="0"/>
              </a:rPr>
              <a:t>Хн</a:t>
            </a:r>
            <a:r>
              <a:rPr lang="ru-RU" dirty="0">
                <a:solidFill>
                  <a:srgbClr val="000000"/>
                </a:solidFill>
                <a:latin typeface="Calibri" panose="020F0502020204030204" pitchFamily="34" charset="0"/>
                <a:ea typeface="Arial" panose="020B0604020202020204" pitchFamily="34" charset="0"/>
              </a:rPr>
              <a:t> добиваются максимума тока в антенном контуре. Эта настройка антенного контура приводит к некоторой </a:t>
            </a:r>
            <a:r>
              <a:rPr lang="ru-RU" dirty="0" err="1">
                <a:solidFill>
                  <a:srgbClr val="000000"/>
                </a:solidFill>
                <a:latin typeface="Calibri" panose="020F0502020204030204" pitchFamily="34" charset="0"/>
                <a:ea typeface="Arial" panose="020B0604020202020204" pitchFamily="34" charset="0"/>
              </a:rPr>
              <a:t>расстройке</a:t>
            </a:r>
            <a:r>
              <a:rPr lang="ru-RU" dirty="0">
                <a:solidFill>
                  <a:srgbClr val="000000"/>
                </a:solidFill>
                <a:latin typeface="Calibri" panose="020F0502020204030204" pitchFamily="34" charset="0"/>
                <a:ea typeface="Arial" panose="020B0604020202020204" pitchFamily="34" charset="0"/>
              </a:rPr>
              <a:t> промежуточного контура из-за наличия связи между контурами за счет вносимого реактивного компонента. Поэтому иногда требуется повторная настройка промежуточного контура (при уменьшенной связи), а затем антенного.</a:t>
            </a:r>
            <a:endParaRPr lang="ru-RU" sz="2800" dirty="0">
              <a:solidFill>
                <a:srgbClr val="000000"/>
              </a:solidFill>
              <a:latin typeface="Arial" panose="020B0604020202020204" pitchFamily="34" charset="0"/>
              <a:ea typeface="Arial" panose="020B0604020202020204" pitchFamily="34" charset="0"/>
            </a:endParaRPr>
          </a:p>
          <a:p>
            <a:pPr marL="61595" marR="67310" indent="267970" algn="just">
              <a:lnSpc>
                <a:spcPct val="150000"/>
              </a:lnSpc>
              <a:spcAft>
                <a:spcPts val="0"/>
              </a:spcAft>
            </a:pPr>
            <a:r>
              <a:rPr lang="ru-RU" dirty="0">
                <a:solidFill>
                  <a:srgbClr val="000000"/>
                </a:solidFill>
                <a:latin typeface="Calibri" panose="020F0502020204030204" pitchFamily="34" charset="0"/>
                <a:ea typeface="Arial" panose="020B0604020202020204" pitchFamily="34" charset="0"/>
              </a:rPr>
              <a:t> </a:t>
            </a:r>
            <a:endParaRPr lang="ru-RU" sz="2800" dirty="0">
              <a:solidFill>
                <a:srgbClr val="000000"/>
              </a:solidFill>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8683709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30909" y="317098"/>
            <a:ext cx="11582400" cy="3747436"/>
          </a:xfrm>
          <a:prstGeom prst="rect">
            <a:avLst/>
          </a:prstGeom>
        </p:spPr>
        <p:txBody>
          <a:bodyPr wrap="square">
            <a:spAutoFit/>
          </a:bodyPr>
          <a:lstStyle/>
          <a:p>
            <a:pPr>
              <a:lnSpc>
                <a:spcPct val="150000"/>
              </a:lnSpc>
            </a:pPr>
            <a:r>
              <a:rPr lang="ru-RU" altLang="ru-RU" sz="1600" dirty="0">
                <a:solidFill>
                  <a:srgbClr val="000000"/>
                </a:solidFill>
              </a:rPr>
              <a:t>В соответствии с методом формирования сигнала можно выделить следующие основные группы схем передатчиков.</a:t>
            </a:r>
            <a:br>
              <a:rPr lang="ru-RU" altLang="ru-RU" sz="1600" dirty="0">
                <a:solidFill>
                  <a:srgbClr val="000000"/>
                </a:solidFill>
              </a:rPr>
            </a:br>
            <a:r>
              <a:rPr lang="ru-RU" altLang="ru-RU" sz="1600" dirty="0">
                <a:solidFill>
                  <a:srgbClr val="000000"/>
                </a:solidFill>
              </a:rPr>
              <a:t>1. Передатчик с модуляцией на промежуточной частоте и последующим переносом модулированного сигнала на несущую частоту.</a:t>
            </a:r>
            <a:br>
              <a:rPr lang="ru-RU" altLang="ru-RU" sz="1600" dirty="0">
                <a:solidFill>
                  <a:srgbClr val="000000"/>
                </a:solidFill>
              </a:rPr>
            </a:br>
            <a:r>
              <a:rPr lang="ru-RU" altLang="ru-RU" sz="1600" dirty="0">
                <a:solidFill>
                  <a:srgbClr val="000000"/>
                </a:solidFill>
              </a:rPr>
              <a:t>2. Передатчик с модуляцией на несущей частоте.</a:t>
            </a:r>
            <a:br>
              <a:rPr lang="ru-RU" altLang="ru-RU" sz="1600" dirty="0">
                <a:solidFill>
                  <a:srgbClr val="000000"/>
                </a:solidFill>
              </a:rPr>
            </a:br>
            <a:r>
              <a:rPr lang="ru-RU" altLang="ru-RU" sz="1600" dirty="0">
                <a:solidFill>
                  <a:srgbClr val="000000"/>
                </a:solidFill>
              </a:rPr>
              <a:t>3. Передатчик с модуляцией в петле обратной связи.</a:t>
            </a:r>
          </a:p>
          <a:p>
            <a:pPr algn="just">
              <a:lnSpc>
                <a:spcPct val="150000"/>
              </a:lnSpc>
            </a:pPr>
            <a:r>
              <a:rPr lang="ru-RU" altLang="ru-RU" sz="1600" dirty="0">
                <a:solidFill>
                  <a:srgbClr val="000000"/>
                </a:solidFill>
              </a:rPr>
              <a:t/>
            </a:r>
            <a:br>
              <a:rPr lang="ru-RU" altLang="ru-RU" sz="1600" dirty="0">
                <a:solidFill>
                  <a:srgbClr val="000000"/>
                </a:solidFill>
              </a:rPr>
            </a:br>
            <a:r>
              <a:rPr lang="ru-RU" altLang="ru-RU" sz="1600" dirty="0">
                <a:solidFill>
                  <a:srgbClr val="000000"/>
                </a:solidFill>
              </a:rPr>
              <a:t>Две первые схемы передатчиков чаще всего применяются при частотной модуляции сигнала. При использовании спектрально-эффективных методов модуляции (</a:t>
            </a:r>
            <a:r>
              <a:rPr lang="en-US" altLang="ru-RU" sz="1600" dirty="0">
                <a:solidFill>
                  <a:srgbClr val="000000"/>
                </a:solidFill>
              </a:rPr>
              <a:t>QPSK, OQPSK, </a:t>
            </a:r>
            <a:r>
              <a:rPr lang="el-GR" altLang="ru-RU" sz="1600" dirty="0">
                <a:solidFill>
                  <a:srgbClr val="000000"/>
                </a:solidFill>
              </a:rPr>
              <a:t>π</a:t>
            </a:r>
            <a:r>
              <a:rPr lang="en-US" altLang="ru-RU" sz="1600" dirty="0">
                <a:solidFill>
                  <a:srgbClr val="000000"/>
                </a:solidFill>
              </a:rPr>
              <a:t>/4 DQPSK</a:t>
            </a:r>
            <a:r>
              <a:rPr lang="ru-RU" altLang="ru-RU" sz="1600" dirty="0">
                <a:solidFill>
                  <a:srgbClr val="000000"/>
                </a:solidFill>
              </a:rPr>
              <a:t>  и т. д.) возникает серьезная проблема с обеспечением достаточно высокого КПД выходного усилителя мощности (УМ), как основного потребителя заряда аккумулятора мобильного средства связи, при необходимости обеспечить линейное усиление модулированного сигнала.</a:t>
            </a:r>
            <a:endParaRPr lang="ru-RU" sz="1600" dirty="0"/>
          </a:p>
        </p:txBody>
      </p:sp>
    </p:spTree>
    <p:extLst>
      <p:ext uri="{BB962C8B-B14F-4D97-AF65-F5344CB8AC3E}">
        <p14:creationId xmlns:p14="http://schemas.microsoft.com/office/powerpoint/2010/main" val="32610732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67862" y="393400"/>
            <a:ext cx="11340662" cy="2585323"/>
          </a:xfrm>
          <a:prstGeom prst="rect">
            <a:avLst/>
          </a:prstGeom>
        </p:spPr>
        <p:txBody>
          <a:bodyPr wrap="square">
            <a:spAutoFit/>
          </a:bodyPr>
          <a:lstStyle/>
          <a:p>
            <a:pPr marL="314325" marR="260350" indent="274320" algn="just">
              <a:lnSpc>
                <a:spcPct val="150000"/>
              </a:lnSpc>
              <a:spcAft>
                <a:spcPts val="0"/>
              </a:spcAft>
            </a:pPr>
            <a:r>
              <a:rPr lang="ru-RU" dirty="0">
                <a:solidFill>
                  <a:srgbClr val="000000"/>
                </a:solidFill>
                <a:latin typeface="Calibri" panose="020F0502020204030204" pitchFamily="34" charset="0"/>
                <a:ea typeface="Arial" panose="020B0604020202020204" pitchFamily="34" charset="0"/>
              </a:rPr>
              <a:t>3. Далее добиваются максимального значения тока в антенне изменяя связь между контурами. ГВВ при этом переходит в слегка </a:t>
            </a:r>
            <a:r>
              <a:rPr lang="ru-RU" dirty="0" err="1">
                <a:solidFill>
                  <a:srgbClr val="000000"/>
                </a:solidFill>
                <a:latin typeface="Calibri" panose="020F0502020204030204" pitchFamily="34" charset="0"/>
                <a:ea typeface="Arial" panose="020B0604020202020204" pitchFamily="34" charset="0"/>
              </a:rPr>
              <a:t>недонапряженный</a:t>
            </a:r>
            <a:r>
              <a:rPr lang="ru-RU" dirty="0">
                <a:solidFill>
                  <a:srgbClr val="000000"/>
                </a:solidFill>
                <a:latin typeface="Calibri" panose="020F0502020204030204" pitchFamily="34" charset="0"/>
                <a:ea typeface="Arial" panose="020B0604020202020204" pitchFamily="34" charset="0"/>
              </a:rPr>
              <a:t> режим. При увеличении </a:t>
            </a:r>
            <a:r>
              <a:rPr lang="ru-RU" dirty="0" err="1">
                <a:solidFill>
                  <a:srgbClr val="000000"/>
                </a:solidFill>
                <a:latin typeface="Calibri" panose="020F0502020204030204" pitchFamily="34" charset="0"/>
                <a:ea typeface="Arial" panose="020B0604020202020204" pitchFamily="34" charset="0"/>
              </a:rPr>
              <a:t>Хсв</a:t>
            </a:r>
            <a:r>
              <a:rPr lang="ru-RU" dirty="0">
                <a:solidFill>
                  <a:srgbClr val="000000"/>
                </a:solidFill>
                <a:latin typeface="Calibri" panose="020F0502020204030204" pitchFamily="34" charset="0"/>
                <a:ea typeface="Arial" panose="020B0604020202020204" pitchFamily="34" charset="0"/>
              </a:rPr>
              <a:t> мощность, отдаваемая генератором, возрастает, достигая максимума, когда генератор будет работать в граничном режиме. </a:t>
            </a:r>
            <a:endParaRPr lang="ru-RU" sz="2800" dirty="0">
              <a:solidFill>
                <a:srgbClr val="000000"/>
              </a:solidFill>
              <a:latin typeface="Arial" panose="020B0604020202020204" pitchFamily="34" charset="0"/>
              <a:ea typeface="Arial" panose="020B0604020202020204" pitchFamily="34" charset="0"/>
            </a:endParaRPr>
          </a:p>
          <a:p>
            <a:pPr marL="61595" marR="27305" indent="267970" algn="just">
              <a:lnSpc>
                <a:spcPct val="150000"/>
              </a:lnSpc>
              <a:spcAft>
                <a:spcPts val="0"/>
              </a:spcAft>
            </a:pPr>
            <a:r>
              <a:rPr lang="ru-RU" dirty="0">
                <a:solidFill>
                  <a:srgbClr val="000000"/>
                </a:solidFill>
                <a:latin typeface="Calibri" panose="020F0502020204030204" pitchFamily="34" charset="0"/>
                <a:ea typeface="Arial" panose="020B0604020202020204" pitchFamily="34" charset="0"/>
              </a:rPr>
              <a:t>Максимум мощности в антенне достигается при сопротивлении Х </a:t>
            </a:r>
            <a:r>
              <a:rPr lang="ru-RU" dirty="0" err="1">
                <a:solidFill>
                  <a:srgbClr val="000000"/>
                </a:solidFill>
                <a:latin typeface="Calibri" panose="020F0502020204030204" pitchFamily="34" charset="0"/>
                <a:ea typeface="Arial" panose="020B0604020202020204" pitchFamily="34" charset="0"/>
              </a:rPr>
              <a:t>св</a:t>
            </a:r>
            <a:r>
              <a:rPr lang="ru-RU" dirty="0">
                <a:solidFill>
                  <a:srgbClr val="000000"/>
                </a:solidFill>
                <a:latin typeface="Calibri" panose="020F0502020204030204" pitchFamily="34" charset="0"/>
                <a:ea typeface="Arial" panose="020B0604020202020204" pitchFamily="34" charset="0"/>
              </a:rPr>
              <a:t> = Х </a:t>
            </a:r>
            <a:r>
              <a:rPr lang="ru-RU" dirty="0" err="1">
                <a:solidFill>
                  <a:srgbClr val="000000"/>
                </a:solidFill>
                <a:latin typeface="Calibri" panose="020F0502020204030204" pitchFamily="34" charset="0"/>
                <a:ea typeface="Arial" panose="020B0604020202020204" pitchFamily="34" charset="0"/>
              </a:rPr>
              <a:t>св</a:t>
            </a:r>
            <a:r>
              <a:rPr lang="ru-RU" dirty="0">
                <a:solidFill>
                  <a:srgbClr val="000000"/>
                </a:solidFill>
                <a:latin typeface="Calibri" panose="020F0502020204030204" pitchFamily="34" charset="0"/>
                <a:ea typeface="Arial" panose="020B0604020202020204" pitchFamily="34" charset="0"/>
              </a:rPr>
              <a:t> </a:t>
            </a:r>
            <a:r>
              <a:rPr lang="en-US" dirty="0">
                <a:solidFill>
                  <a:srgbClr val="000000"/>
                </a:solidFill>
                <a:latin typeface="Calibri" panose="020F0502020204030204" pitchFamily="34" charset="0"/>
                <a:ea typeface="Arial" panose="020B0604020202020204" pitchFamily="34" charset="0"/>
              </a:rPr>
              <a:t>opt</a:t>
            </a:r>
            <a:r>
              <a:rPr lang="ru-RU" dirty="0">
                <a:solidFill>
                  <a:srgbClr val="000000"/>
                </a:solidFill>
                <a:latin typeface="Calibri" panose="020F0502020204030204" pitchFamily="34" charset="0"/>
                <a:ea typeface="Arial" panose="020B0604020202020204" pitchFamily="34" charset="0"/>
              </a:rPr>
              <a:t> &gt; Х </a:t>
            </a:r>
            <a:r>
              <a:rPr lang="ru-RU" dirty="0" err="1">
                <a:solidFill>
                  <a:srgbClr val="000000"/>
                </a:solidFill>
                <a:latin typeface="Calibri" panose="020F0502020204030204" pitchFamily="34" charset="0"/>
                <a:ea typeface="Arial" panose="020B0604020202020204" pitchFamily="34" charset="0"/>
              </a:rPr>
              <a:t>св</a:t>
            </a:r>
            <a:r>
              <a:rPr lang="ru-RU" dirty="0">
                <a:solidFill>
                  <a:srgbClr val="000000"/>
                </a:solidFill>
                <a:latin typeface="Calibri" panose="020F0502020204030204" pitchFamily="34" charset="0"/>
                <a:ea typeface="Arial" panose="020B0604020202020204" pitchFamily="34" charset="0"/>
              </a:rPr>
              <a:t> </a:t>
            </a:r>
            <a:r>
              <a:rPr lang="ru-RU" dirty="0" err="1">
                <a:solidFill>
                  <a:srgbClr val="000000"/>
                </a:solidFill>
                <a:latin typeface="Calibri" panose="020F0502020204030204" pitchFamily="34" charset="0"/>
                <a:ea typeface="Arial" panose="020B0604020202020204" pitchFamily="34" charset="0"/>
              </a:rPr>
              <a:t>гр</a:t>
            </a:r>
            <a:r>
              <a:rPr lang="ru-RU" dirty="0">
                <a:solidFill>
                  <a:srgbClr val="000000"/>
                </a:solidFill>
                <a:latin typeface="Calibri" panose="020F0502020204030204" pitchFamily="34" charset="0"/>
                <a:ea typeface="Arial" panose="020B0604020202020204" pitchFamily="34" charset="0"/>
              </a:rPr>
              <a:t>, при котором генератор работает в </a:t>
            </a:r>
            <a:r>
              <a:rPr lang="ru-RU" dirty="0" err="1">
                <a:solidFill>
                  <a:srgbClr val="000000"/>
                </a:solidFill>
                <a:latin typeface="Calibri" panose="020F0502020204030204" pitchFamily="34" charset="0"/>
                <a:ea typeface="Arial" panose="020B0604020202020204" pitchFamily="34" charset="0"/>
              </a:rPr>
              <a:t>недонапряженном</a:t>
            </a:r>
            <a:r>
              <a:rPr lang="ru-RU" dirty="0">
                <a:solidFill>
                  <a:srgbClr val="000000"/>
                </a:solidFill>
                <a:latin typeface="Calibri" panose="020F0502020204030204" pitchFamily="34" charset="0"/>
                <a:ea typeface="Arial" panose="020B0604020202020204" pitchFamily="34" charset="0"/>
              </a:rPr>
              <a:t> режиме.</a:t>
            </a:r>
            <a:endParaRPr lang="ru-RU" sz="2800" dirty="0">
              <a:solidFill>
                <a:srgbClr val="000000"/>
              </a:solidFill>
              <a:latin typeface="Arial" panose="020B0604020202020204" pitchFamily="34" charset="0"/>
              <a:ea typeface="Arial" panose="020B0604020202020204" pitchFamily="34" charset="0"/>
            </a:endParaRPr>
          </a:p>
          <a:p>
            <a:pPr marL="61595" marR="67310" indent="267970" algn="just">
              <a:lnSpc>
                <a:spcPct val="150000"/>
              </a:lnSpc>
              <a:spcAft>
                <a:spcPts val="0"/>
              </a:spcAft>
            </a:pPr>
            <a:r>
              <a:rPr lang="ru-RU" dirty="0">
                <a:solidFill>
                  <a:srgbClr val="000000"/>
                </a:solidFill>
                <a:latin typeface="Calibri" panose="020F0502020204030204" pitchFamily="34" charset="0"/>
                <a:ea typeface="Arial" panose="020B0604020202020204" pitchFamily="34" charset="0"/>
              </a:rPr>
              <a:t>Если работа генератора в этом режиме нежелательна, Х </a:t>
            </a:r>
            <a:r>
              <a:rPr lang="ru-RU" dirty="0" err="1">
                <a:solidFill>
                  <a:srgbClr val="000000"/>
                </a:solidFill>
                <a:latin typeface="Calibri" panose="020F0502020204030204" pitchFamily="34" charset="0"/>
                <a:ea typeface="Arial" panose="020B0604020202020204" pitchFamily="34" charset="0"/>
              </a:rPr>
              <a:t>св</a:t>
            </a:r>
            <a:r>
              <a:rPr lang="ru-RU" dirty="0">
                <a:solidFill>
                  <a:srgbClr val="000000"/>
                </a:solidFill>
                <a:latin typeface="Calibri" panose="020F0502020204030204" pitchFamily="34" charset="0"/>
                <a:ea typeface="Arial" panose="020B0604020202020204" pitchFamily="34" charset="0"/>
              </a:rPr>
              <a:t> необходимо снизить до </a:t>
            </a:r>
            <a:r>
              <a:rPr lang="ru-RU" dirty="0" err="1">
                <a:solidFill>
                  <a:srgbClr val="000000"/>
                </a:solidFill>
                <a:latin typeface="Calibri" panose="020F0502020204030204" pitchFamily="34" charset="0"/>
                <a:ea typeface="Arial" panose="020B0604020202020204" pitchFamily="34" charset="0"/>
              </a:rPr>
              <a:t>Хсв</a:t>
            </a:r>
            <a:r>
              <a:rPr lang="ru-RU" dirty="0">
                <a:solidFill>
                  <a:srgbClr val="000000"/>
                </a:solidFill>
                <a:latin typeface="Calibri" panose="020F0502020204030204" pitchFamily="34" charset="0"/>
                <a:ea typeface="Arial" panose="020B0604020202020204" pitchFamily="34" charset="0"/>
              </a:rPr>
              <a:t> </a:t>
            </a:r>
            <a:r>
              <a:rPr lang="ru-RU" dirty="0" err="1">
                <a:solidFill>
                  <a:srgbClr val="000000"/>
                </a:solidFill>
                <a:latin typeface="Calibri" panose="020F0502020204030204" pitchFamily="34" charset="0"/>
                <a:ea typeface="Arial" panose="020B0604020202020204" pitchFamily="34" charset="0"/>
              </a:rPr>
              <a:t>гр</a:t>
            </a:r>
            <a:r>
              <a:rPr lang="ru-RU" dirty="0">
                <a:solidFill>
                  <a:srgbClr val="000000"/>
                </a:solidFill>
                <a:latin typeface="Calibri" panose="020F0502020204030204" pitchFamily="34" charset="0"/>
                <a:ea typeface="Arial" panose="020B0604020202020204" pitchFamily="34" charset="0"/>
              </a:rPr>
              <a:t> или еще меньше. </a:t>
            </a:r>
            <a:endParaRPr lang="ru-RU" sz="2800" dirty="0">
              <a:solidFill>
                <a:srgbClr val="000000"/>
              </a:solidFill>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11508857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body" idx="1"/>
          </p:nvPr>
        </p:nvSpPr>
        <p:spPr>
          <a:xfrm>
            <a:off x="434109" y="692728"/>
            <a:ext cx="11342254" cy="6858000"/>
          </a:xfrm>
        </p:spPr>
        <p:txBody>
          <a:bodyPr>
            <a:normAutofit/>
          </a:bodyPr>
          <a:lstStyle/>
          <a:p>
            <a:pPr marL="0" indent="365125" algn="ctr">
              <a:buNone/>
            </a:pPr>
            <a:r>
              <a:rPr lang="ru-RU" altLang="ru-RU" sz="2000" b="1" dirty="0">
                <a:solidFill>
                  <a:srgbClr val="0070C0"/>
                </a:solidFill>
              </a:rPr>
              <a:t>2.2.6 Стабилизация частоты и мощности передатчика</a:t>
            </a:r>
          </a:p>
          <a:p>
            <a:pPr marL="0" indent="365125" algn="just">
              <a:buNone/>
            </a:pPr>
            <a:endParaRPr lang="ru-RU" altLang="ru-RU" sz="1600" b="1" dirty="0">
              <a:solidFill>
                <a:schemeClr val="accent2"/>
              </a:solidFill>
            </a:endParaRPr>
          </a:p>
          <a:p>
            <a:pPr marL="0" indent="365125" algn="just">
              <a:lnSpc>
                <a:spcPct val="150000"/>
              </a:lnSpc>
              <a:buNone/>
            </a:pPr>
            <a:r>
              <a:rPr lang="ru-RU" altLang="ru-RU" sz="1600" dirty="0"/>
              <a:t>Как было сказано выше, </a:t>
            </a:r>
            <a:r>
              <a:rPr lang="ru-RU" altLang="ru-RU" sz="1600" b="1" i="1" dirty="0"/>
              <a:t>стабильность несущей частоты</a:t>
            </a:r>
            <a:r>
              <a:rPr lang="ru-RU" altLang="ru-RU" sz="1600" dirty="0"/>
              <a:t> передатчика в основном определяется стабильностью частоты автогенератора-возбудителя для простых по конструкции передатчиков или опорного генератора синтезатора частоты в современных передатчиках. Для стабилизации частоты применяют стабилизацию температуры кварцевых автогенераторов и </a:t>
            </a:r>
            <a:r>
              <a:rPr lang="ru-RU" altLang="ru-RU" sz="1600" dirty="0" err="1"/>
              <a:t>термокомпенсацию</a:t>
            </a:r>
            <a:r>
              <a:rPr lang="ru-RU" altLang="ru-RU" sz="1600" dirty="0"/>
              <a:t>, например использование вместо одного пары конденсаторов с разными по знаку ТКЕ. При этом у одного конденсатора при увеличении температуры емкость увеличивается, а у другого уменьшается. Суммарная емкость почти не меняется.</a:t>
            </a:r>
            <a:endParaRPr lang="ru-RU" altLang="ru-RU" sz="1600" b="1" dirty="0"/>
          </a:p>
          <a:p>
            <a:pPr marL="0" indent="365125" algn="just">
              <a:lnSpc>
                <a:spcPct val="150000"/>
              </a:lnSpc>
              <a:buNone/>
            </a:pPr>
            <a:endParaRPr lang="ru-RU" altLang="ru-RU" sz="1600" b="1" i="1" dirty="0"/>
          </a:p>
          <a:p>
            <a:pPr marL="0" indent="365125" algn="just">
              <a:lnSpc>
                <a:spcPct val="150000"/>
              </a:lnSpc>
              <a:buNone/>
            </a:pPr>
            <a:r>
              <a:rPr lang="ru-RU" altLang="ru-RU" sz="1600" b="1" i="1" dirty="0"/>
              <a:t>Стабильность выходной мощности </a:t>
            </a:r>
            <a:r>
              <a:rPr lang="ru-RU" altLang="ru-RU" sz="1600" dirty="0"/>
              <a:t>передатчика определяется в первую очередь стабильностью работы ГВВ при изменении температуры и напряжений питания в допустимом диапазоне. </a:t>
            </a:r>
          </a:p>
          <a:p>
            <a:pPr marL="0" indent="365125" algn="just">
              <a:lnSpc>
                <a:spcPct val="160000"/>
              </a:lnSpc>
              <a:buNone/>
            </a:pPr>
            <a:r>
              <a:rPr lang="ru-RU" altLang="ru-RU" sz="1600" dirty="0"/>
              <a:t>Для стабилизации мощности необходимо иметь измеритель мощности. </a:t>
            </a:r>
          </a:p>
          <a:p>
            <a:pPr marL="0" indent="365125" algn="just">
              <a:lnSpc>
                <a:spcPct val="160000"/>
              </a:lnSpc>
              <a:buNone/>
            </a:pPr>
            <a:r>
              <a:rPr lang="ru-RU" altLang="ru-RU" sz="1600" dirty="0"/>
              <a:t>На него ответвляется небольшая часть мощности передатчика через делитель (например, в диапазоне СВЧ делителем служит направленный </a:t>
            </a:r>
            <a:r>
              <a:rPr lang="ru-RU" altLang="ru-RU" sz="1600" dirty="0" err="1"/>
              <a:t>ответвитель</a:t>
            </a:r>
            <a:r>
              <a:rPr lang="ru-RU" altLang="ru-RU" sz="1600" dirty="0"/>
              <a:t>). </a:t>
            </a:r>
          </a:p>
          <a:p>
            <a:pPr marL="0" indent="365125" algn="just">
              <a:lnSpc>
                <a:spcPct val="150000"/>
              </a:lnSpc>
              <a:buNone/>
            </a:pPr>
            <a:endParaRPr lang="ru-RU" altLang="ru-RU" sz="1600" dirty="0"/>
          </a:p>
        </p:txBody>
      </p:sp>
    </p:spTree>
    <p:extLst>
      <p:ext uri="{BB962C8B-B14F-4D97-AF65-F5344CB8AC3E}">
        <p14:creationId xmlns:p14="http://schemas.microsoft.com/office/powerpoint/2010/main" val="33349121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body" idx="1"/>
          </p:nvPr>
        </p:nvSpPr>
        <p:spPr>
          <a:xfrm>
            <a:off x="628073" y="548681"/>
            <a:ext cx="10991272" cy="6858001"/>
          </a:xfrm>
        </p:spPr>
        <p:txBody>
          <a:bodyPr/>
          <a:lstStyle/>
          <a:p>
            <a:pPr marL="0" indent="365125" algn="just">
              <a:lnSpc>
                <a:spcPct val="150000"/>
              </a:lnSpc>
              <a:buNone/>
            </a:pPr>
            <a:r>
              <a:rPr lang="ru-RU" altLang="ru-RU" sz="1600" dirty="0"/>
              <a:t>Далее сигнал поступает на датчик мощности который выдает на выходе постоянное напряжение пропорциональное мощности выходного сигнала ГВВ (рис. 34). Измеренное значение сравнивается с опорным сигналом, соответствующим  заданному уровню мощности на дифференциальных входах операционного усилителя (ОУ).</a:t>
            </a:r>
          </a:p>
          <a:p>
            <a:pPr marL="0" indent="365125" algn="just">
              <a:buNone/>
            </a:pPr>
            <a:endParaRPr lang="ru-RU" altLang="ru-RU" sz="2400" dirty="0"/>
          </a:p>
          <a:p>
            <a:pPr marL="0" indent="365125" algn="just">
              <a:buNone/>
            </a:pPr>
            <a:endParaRPr lang="ru-RU" altLang="ru-RU" sz="2400" dirty="0"/>
          </a:p>
        </p:txBody>
      </p:sp>
      <p:sp>
        <p:nvSpPr>
          <p:cNvPr id="3" name="Прямоугольник 2"/>
          <p:cNvSpPr/>
          <p:nvPr/>
        </p:nvSpPr>
        <p:spPr>
          <a:xfrm>
            <a:off x="5839659" y="5833658"/>
            <a:ext cx="870751" cy="369332"/>
          </a:xfrm>
          <a:prstGeom prst="rect">
            <a:avLst/>
          </a:prstGeom>
        </p:spPr>
        <p:txBody>
          <a:bodyPr wrap="none">
            <a:spAutoFit/>
          </a:bodyPr>
          <a:lstStyle/>
          <a:p>
            <a:r>
              <a:rPr lang="ru-RU" altLang="ru-RU" dirty="0">
                <a:solidFill>
                  <a:srgbClr val="000000"/>
                </a:solidFill>
              </a:rPr>
              <a:t>Рис. 34</a:t>
            </a:r>
            <a:endParaRPr lang="ru-RU" dirty="0">
              <a:solidFill>
                <a:srgbClr val="000000"/>
              </a:solidFill>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9737" y="2132857"/>
            <a:ext cx="4534533" cy="3486637"/>
          </a:xfrm>
          <a:prstGeom prst="rect">
            <a:avLst/>
          </a:prstGeom>
        </p:spPr>
      </p:pic>
    </p:spTree>
    <p:extLst>
      <p:ext uri="{BB962C8B-B14F-4D97-AF65-F5344CB8AC3E}">
        <p14:creationId xmlns:p14="http://schemas.microsoft.com/office/powerpoint/2010/main" val="384172932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body" idx="1"/>
          </p:nvPr>
        </p:nvSpPr>
        <p:spPr>
          <a:xfrm>
            <a:off x="461818" y="150524"/>
            <a:ext cx="11231419" cy="6858000"/>
          </a:xfrm>
        </p:spPr>
        <p:txBody>
          <a:bodyPr>
            <a:normAutofit/>
          </a:bodyPr>
          <a:lstStyle/>
          <a:p>
            <a:pPr marL="0" indent="365125" algn="just">
              <a:buNone/>
            </a:pPr>
            <a:endParaRPr lang="ru-RU" altLang="ru-RU" dirty="0"/>
          </a:p>
          <a:p>
            <a:pPr marL="0" indent="365125" algn="just">
              <a:lnSpc>
                <a:spcPct val="150000"/>
              </a:lnSpc>
              <a:buNone/>
            </a:pPr>
            <a:r>
              <a:rPr lang="ru-RU" altLang="ru-RU" sz="1600" dirty="0"/>
              <a:t>Если мощность передатчика изменилась относительно номинального уровня, то это приведет к  изменению напряжения на выходе датчика и различию сигналов на входе ОУ и формированию на выходе его соответствующего сигнала управления. Он поступает на ГВВ и изменяет, например, напряжение питания или режим ГВВ и тем самым выходную мощность в нужном направлении, стабилизируя ее значение. </a:t>
            </a:r>
          </a:p>
          <a:p>
            <a:pPr marL="0" indent="365125" algn="just">
              <a:lnSpc>
                <a:spcPct val="150000"/>
              </a:lnSpc>
              <a:buNone/>
            </a:pPr>
            <a:r>
              <a:rPr lang="ru-RU" altLang="ru-RU" sz="1700" dirty="0"/>
              <a:t>Недостаток такой схемы заключается в том, что это статическая система регулирования, погрешность которой </a:t>
            </a:r>
            <a:r>
              <a:rPr lang="ru-RU" sz="1700" dirty="0"/>
              <a:t>постоянна при постоянном возмущении. Астатическая система стремится к нулевой ошибке регулирования в таких же условиях. </a:t>
            </a:r>
          </a:p>
          <a:p>
            <a:pPr marL="0" indent="365125" algn="just">
              <a:lnSpc>
                <a:spcPct val="150000"/>
              </a:lnSpc>
              <a:buNone/>
            </a:pPr>
            <a:r>
              <a:rPr lang="ru-RU" altLang="ru-RU" sz="1700" dirty="0"/>
              <a:t>Кроме того, при управлении мощностью мощных усилительных каскадов изменением напряжения питания на регулирующем элементе (например, коллектор транзистора) выделяется значительная мощность. Это приводит к потерям и необходимости установки транзистора на радиатор.</a:t>
            </a:r>
          </a:p>
          <a:p>
            <a:pPr marL="0" indent="365125" algn="just">
              <a:lnSpc>
                <a:spcPct val="150000"/>
              </a:lnSpc>
              <a:buNone/>
            </a:pPr>
            <a:r>
              <a:rPr lang="ru-RU" altLang="ru-RU" sz="1700" dirty="0"/>
              <a:t>Кроме того уменьшается КПД передатчика.</a:t>
            </a:r>
          </a:p>
          <a:p>
            <a:pPr marL="0" indent="365125" algn="just">
              <a:buNone/>
            </a:pPr>
            <a:endParaRPr lang="ru-RU" altLang="ru-RU" dirty="0"/>
          </a:p>
        </p:txBody>
      </p:sp>
    </p:spTree>
    <p:extLst>
      <p:ext uri="{BB962C8B-B14F-4D97-AF65-F5344CB8AC3E}">
        <p14:creationId xmlns:p14="http://schemas.microsoft.com/office/powerpoint/2010/main" val="31110852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39878" y="4382228"/>
            <a:ext cx="11194473" cy="1938992"/>
          </a:xfrm>
          <a:prstGeom prst="rect">
            <a:avLst/>
          </a:prstGeom>
        </p:spPr>
        <p:txBody>
          <a:bodyPr wrap="square">
            <a:spAutoFit/>
          </a:bodyPr>
          <a:lstStyle/>
          <a:p>
            <a:pPr indent="365125" algn="just">
              <a:lnSpc>
                <a:spcPct val="150000"/>
              </a:lnSpc>
            </a:pPr>
            <a:r>
              <a:rPr lang="ru-RU" altLang="ru-RU" sz="1600" dirty="0">
                <a:solidFill>
                  <a:srgbClr val="000000"/>
                </a:solidFill>
              </a:rPr>
              <a:t>В настоящее время значительно чаще мощностью передатчика управляют с помощью схемы широтно-импульсной модуляции (ШИМ) (рис. 35). Сигнал с датчика мощности и опорный сигнал поступает не на ОУ, а на схему ШИМ. Схема ШИМ формирует последовательность прямоугольных импульсов переменной скважности. Величина скважности определяется величиной разности измеренного и опорного сигналов. В зависимости от величины скважности импульсов выпрямитель вырабатывает соответствующую величину напряжения питания, а следовательно и величину мощности ГВВ.</a:t>
            </a:r>
            <a:endParaRPr lang="ru-RU" altLang="ru-RU" sz="1600" b="1" dirty="0">
              <a:solidFill>
                <a:srgbClr val="000000"/>
              </a:solidFill>
            </a:endParaRPr>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7426" y="0"/>
            <a:ext cx="5145373" cy="3714709"/>
          </a:xfrm>
          <a:prstGeom prst="rect">
            <a:avLst/>
          </a:prstGeom>
        </p:spPr>
      </p:pic>
      <p:sp>
        <p:nvSpPr>
          <p:cNvPr id="8" name="Прямоугольник 7"/>
          <p:cNvSpPr/>
          <p:nvPr/>
        </p:nvSpPr>
        <p:spPr>
          <a:xfrm>
            <a:off x="6137114" y="3929769"/>
            <a:ext cx="870751" cy="369332"/>
          </a:xfrm>
          <a:prstGeom prst="rect">
            <a:avLst/>
          </a:prstGeom>
        </p:spPr>
        <p:txBody>
          <a:bodyPr wrap="none">
            <a:spAutoFit/>
          </a:bodyPr>
          <a:lstStyle/>
          <a:p>
            <a:r>
              <a:rPr lang="ru-RU" altLang="ru-RU" dirty="0">
                <a:solidFill>
                  <a:srgbClr val="000000"/>
                </a:solidFill>
              </a:rPr>
              <a:t>Рис. 35</a:t>
            </a:r>
            <a:endParaRPr lang="ru-RU" dirty="0"/>
          </a:p>
        </p:txBody>
      </p:sp>
    </p:spTree>
    <p:extLst>
      <p:ext uri="{BB962C8B-B14F-4D97-AF65-F5344CB8AC3E}">
        <p14:creationId xmlns:p14="http://schemas.microsoft.com/office/powerpoint/2010/main" val="358196293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76201" y="454952"/>
            <a:ext cx="2197461" cy="461665"/>
          </a:xfrm>
          <a:prstGeom prst="rect">
            <a:avLst/>
          </a:prstGeom>
        </p:spPr>
        <p:txBody>
          <a:bodyPr wrap="none">
            <a:spAutoFit/>
          </a:bodyPr>
          <a:lstStyle/>
          <a:p>
            <a:r>
              <a:rPr lang="ru-RU" sz="2400" b="1" dirty="0">
                <a:solidFill>
                  <a:srgbClr val="0070C0"/>
                </a:solidFill>
                <a:latin typeface="Calibri" panose="020F0502020204030204" pitchFamily="34" charset="0"/>
                <a:ea typeface="Times New Roman" panose="02020603050405020304" pitchFamily="18" charset="0"/>
              </a:rPr>
              <a:t>2.3 Модуляция</a:t>
            </a:r>
            <a:endParaRPr lang="ru-RU" sz="2400" b="1" dirty="0">
              <a:solidFill>
                <a:srgbClr val="0070C0"/>
              </a:solidFill>
            </a:endParaRPr>
          </a:p>
        </p:txBody>
      </p:sp>
      <p:sp>
        <p:nvSpPr>
          <p:cNvPr id="3" name="Прямоугольник 2"/>
          <p:cNvSpPr/>
          <p:nvPr/>
        </p:nvSpPr>
        <p:spPr>
          <a:xfrm>
            <a:off x="822037" y="1205108"/>
            <a:ext cx="11120582" cy="5224764"/>
          </a:xfrm>
          <a:prstGeom prst="rect">
            <a:avLst/>
          </a:prstGeom>
        </p:spPr>
        <p:txBody>
          <a:bodyPr wrap="square">
            <a:spAutoFit/>
          </a:bodyPr>
          <a:lstStyle/>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Схемотехнические решения жестко связаны с требованиями, предъявляемыми к радиоэлектронной аппаратуре. Эти требования, в свою очередь определяются видами сигналов, используемых в телекоммуникационных устройствах.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К виду передаваемых сигналов предъявляются противоречивые требования. С одной стороны, нужно получить наибольшую скорость передачи, с другой – полоса частот, а, следовательно, и ширина спектра сигнала должны быть ограничены.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Поэтому не всегда применяется модуляция эффективная с точки зрения скорости передачи информации. Применяемый способ модуляции должен позволять получать дешевые, компактные устройства, экономные с точки зрения потребления электроэнергии.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ru-RU" sz="1600" dirty="0">
                <a:latin typeface="Calibri" panose="020F0502020204030204" pitchFamily="34" charset="0"/>
                <a:ea typeface="Times New Roman" panose="02020603050405020304" pitchFamily="18" charset="0"/>
                <a:cs typeface="Calibri" panose="020F0502020204030204" pitchFamily="34" charset="0"/>
              </a:rPr>
              <a:t>В зависимости от уровня развития технологий применялись различные виды модуляции. В начале наиболее распространенной модуляцией была амплитудная модуляция в первую очередь из-за простоты реализации, но очень невыгодная энергетически (собственно на передачу информации тратилось менее 10-20% мощности сигнала).  В настоящее время широко распространены виды модуляции с постоянной амплитудой сигнала. В качестве примера подобных видов модуляции можно назвать частотную модуляцию (ЧМ) (рис. 36) и ее модификации (например, </a:t>
            </a:r>
            <a:r>
              <a:rPr lang="ru-RU" sz="1600" dirty="0" err="1">
                <a:latin typeface="Calibri" panose="020F0502020204030204" pitchFamily="34" charset="0"/>
                <a:ea typeface="Times New Roman" panose="02020603050405020304" pitchFamily="18" charset="0"/>
                <a:cs typeface="Calibri" panose="020F0502020204030204" pitchFamily="34" charset="0"/>
              </a:rPr>
              <a:t>гауссовская</a:t>
            </a:r>
            <a:r>
              <a:rPr lang="ru-RU" sz="1600" dirty="0">
                <a:latin typeface="Calibri" panose="020F0502020204030204" pitchFamily="34" charset="0"/>
                <a:ea typeface="Times New Roman" panose="02020603050405020304" pitchFamily="18" charset="0"/>
                <a:cs typeface="Calibri" panose="020F0502020204030204" pitchFamily="34" charset="0"/>
              </a:rPr>
              <a:t> модуляция с минимальным частотным сдвигом </a:t>
            </a:r>
            <a:r>
              <a:rPr lang="ru-RU" sz="1600" dirty="0">
                <a:solidFill>
                  <a:srgbClr val="000000"/>
                </a:solidFill>
                <a:latin typeface="Calibri" panose="020F0502020204030204" pitchFamily="34" charset="0"/>
                <a:ea typeface="Times New Roman" panose="02020603050405020304" pitchFamily="18" charset="0"/>
                <a:cs typeface="Calibri" panose="020F0502020204030204" pitchFamily="34" charset="0"/>
              </a:rPr>
              <a:t>GMSK второго поколения сотовой связи). Они обеспечивают нужную </a:t>
            </a:r>
            <a:r>
              <a:rPr lang="ru-RU" sz="1600" dirty="0">
                <a:latin typeface="Calibri" panose="020F0502020204030204" pitchFamily="34" charset="0"/>
                <a:ea typeface="Times New Roman" panose="02020603050405020304" pitchFamily="18" charset="0"/>
                <a:cs typeface="Calibri" panose="020F0502020204030204" pitchFamily="34" charset="0"/>
              </a:rPr>
              <a:t>скорость передачи, помехоустойчивость, ширину спектра сигнала, экономичность оконечной аппаратуры. </a:t>
            </a:r>
            <a:endParaRPr lang="ru-RU" sz="16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8188569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63418" y="349171"/>
            <a:ext cx="11222182" cy="1200329"/>
          </a:xfrm>
          <a:prstGeom prst="rect">
            <a:avLst/>
          </a:prstGeom>
        </p:spPr>
        <p:txBody>
          <a:bodyPr wrap="square">
            <a:spAutoFit/>
          </a:bodyPr>
          <a:lstStyle/>
          <a:p>
            <a:pPr algn="just">
              <a:lnSpc>
                <a:spcPct val="150000"/>
              </a:lnSpc>
              <a:spcAft>
                <a:spcPts val="800"/>
              </a:spcAft>
            </a:pPr>
            <a:r>
              <a:rPr lang="ru-RU" sz="1600" dirty="0">
                <a:latin typeface="Calibri" panose="020F0502020204030204" pitchFamily="34" charset="0"/>
                <a:ea typeface="Times New Roman" panose="02020603050405020304" pitchFamily="18" charset="0"/>
                <a:cs typeface="Calibri" panose="020F0502020204030204" pitchFamily="34" charset="0"/>
              </a:rPr>
              <a:t>Частотная модуляция требует достаточно высокой частоты несущей сигнала. Для передачи речевых сигналов – это диапазон УКВ. Она позволяет реализовать наибольшую помехоустойчивость речевого радиоканала. Особым достоинством ЧМ является то, что она позволяет применить эффективные по энергопотреблению усилители мощности </a:t>
            </a:r>
            <a:r>
              <a:rPr lang="ru-RU" sz="1600" dirty="0">
                <a:solidFill>
                  <a:srgbClr val="0000FF"/>
                </a:solidFill>
                <a:latin typeface="Calibri" panose="020F0502020204030204" pitchFamily="34" charset="0"/>
                <a:ea typeface="Times New Roman" panose="02020603050405020304" pitchFamily="18" charset="0"/>
                <a:cs typeface="Calibri" panose="020F0502020204030204" pitchFamily="34" charset="0"/>
                <a:hlinkClick r:id="rId2"/>
              </a:rPr>
              <a:t>класса C</a:t>
            </a:r>
            <a:r>
              <a:rPr lang="ru-RU" sz="1600" dirty="0">
                <a:latin typeface="Calibri" panose="020F0502020204030204" pitchFamily="34" charset="0"/>
                <a:ea typeface="Times New Roman" panose="02020603050405020304" pitchFamily="18" charset="0"/>
                <a:cs typeface="Calibri" panose="020F0502020204030204" pitchFamily="34" charset="0"/>
              </a:rPr>
              <a:t> и </a:t>
            </a:r>
            <a:r>
              <a:rPr lang="ru-RU" sz="1600" dirty="0">
                <a:solidFill>
                  <a:srgbClr val="0000FF"/>
                </a:solidFill>
                <a:latin typeface="Calibri" panose="020F0502020204030204" pitchFamily="34" charset="0"/>
                <a:ea typeface="Times New Roman" panose="02020603050405020304" pitchFamily="18" charset="0"/>
                <a:cs typeface="Calibri" panose="020F0502020204030204" pitchFamily="34" charset="0"/>
                <a:hlinkClick r:id="rId3"/>
              </a:rPr>
              <a:t>класса E</a:t>
            </a:r>
            <a:r>
              <a:rPr lang="ru-RU" sz="1600" dirty="0">
                <a:latin typeface="Calibri" panose="020F0502020204030204" pitchFamily="34" charset="0"/>
                <a:ea typeface="Times New Roman" panose="02020603050405020304" pitchFamily="18" charset="0"/>
                <a:cs typeface="Calibri" panose="020F0502020204030204" pitchFamily="34" charset="0"/>
              </a:rPr>
              <a:t>. </a:t>
            </a:r>
            <a:endParaRPr lang="ru-RU" sz="1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4" name="Рисунок 3"/>
          <p:cNvPicPr/>
          <p:nvPr/>
        </p:nvPicPr>
        <p:blipFill>
          <a:blip r:embed="rId4">
            <a:extLst>
              <a:ext uri="{28A0092B-C50C-407E-A947-70E740481C1C}">
                <a14:useLocalDpi xmlns:a14="http://schemas.microsoft.com/office/drawing/2010/main" val="0"/>
              </a:ext>
            </a:extLst>
          </a:blip>
          <a:stretch>
            <a:fillRect/>
          </a:stretch>
        </p:blipFill>
        <p:spPr>
          <a:xfrm>
            <a:off x="2373744" y="1712479"/>
            <a:ext cx="7176655" cy="2323812"/>
          </a:xfrm>
          <a:prstGeom prst="rect">
            <a:avLst/>
          </a:prstGeom>
        </p:spPr>
      </p:pic>
      <p:sp>
        <p:nvSpPr>
          <p:cNvPr id="5" name="Прямоугольник 4"/>
          <p:cNvSpPr/>
          <p:nvPr/>
        </p:nvSpPr>
        <p:spPr>
          <a:xfrm>
            <a:off x="3126509" y="4199270"/>
            <a:ext cx="6096000" cy="923330"/>
          </a:xfrm>
          <a:prstGeom prst="rect">
            <a:avLst/>
          </a:prstGeom>
        </p:spPr>
        <p:txBody>
          <a:bodyPr>
            <a:spAutoFit/>
          </a:bodyPr>
          <a:lstStyle/>
          <a:p>
            <a:pPr algn="ctr">
              <a:lnSpc>
                <a:spcPct val="150000"/>
              </a:lnSpc>
              <a:spcAft>
                <a:spcPts val="0"/>
              </a:spcAft>
            </a:pPr>
            <a:r>
              <a:rPr lang="ru-RU" dirty="0">
                <a:latin typeface="Calibri" panose="020F0502020204030204" pitchFamily="34" charset="0"/>
                <a:ea typeface="Times New Roman" panose="02020603050405020304" pitchFamily="18" charset="0"/>
                <a:cs typeface="Calibri" panose="020F0502020204030204" pitchFamily="34" charset="0"/>
              </a:rPr>
              <a:t>Рис. 36. Сигнал несущей (кривая 1) модулированный по частоте синусоидальным колебанием (кривая 2)</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Прямоугольник 5"/>
          <p:cNvSpPr/>
          <p:nvPr/>
        </p:nvSpPr>
        <p:spPr>
          <a:xfrm>
            <a:off x="563418" y="5122600"/>
            <a:ext cx="11222182" cy="1200329"/>
          </a:xfrm>
          <a:prstGeom prst="rect">
            <a:avLst/>
          </a:prstGeom>
        </p:spPr>
        <p:txBody>
          <a:bodyPr wrap="square">
            <a:spAutoFit/>
          </a:bodyPr>
          <a:lstStyle/>
          <a:p>
            <a:pPr algn="just">
              <a:lnSpc>
                <a:spcPct val="150000"/>
              </a:lnSpc>
              <a:spcAft>
                <a:spcPts val="800"/>
              </a:spcAft>
            </a:pPr>
            <a:r>
              <a:rPr lang="ru-RU" sz="1600" dirty="0">
                <a:latin typeface="Calibri" panose="020F0502020204030204" pitchFamily="34" charset="0"/>
                <a:ea typeface="Times New Roman" panose="02020603050405020304" pitchFamily="18" charset="0"/>
                <a:cs typeface="Calibri" panose="020F0502020204030204" pitchFamily="34" charset="0"/>
              </a:rPr>
              <a:t>Но в такой форме ЧМ использовался и используется в основном для передачи звуковой информации. Современные же модуляторы, например, цифровой модулятор GMSK сигнала формирует сигнал, прошедший через </a:t>
            </a:r>
            <a:r>
              <a:rPr lang="ru-RU" sz="1600" dirty="0" err="1">
                <a:latin typeface="Calibri" panose="020F0502020204030204" pitchFamily="34" charset="0"/>
                <a:ea typeface="Times New Roman" panose="02020603050405020304" pitchFamily="18" charset="0"/>
                <a:cs typeface="Calibri" panose="020F0502020204030204" pitchFamily="34" charset="0"/>
              </a:rPr>
              <a:t>гауссовский</a:t>
            </a:r>
            <a:r>
              <a:rPr lang="ru-RU" sz="1600" dirty="0">
                <a:latin typeface="Calibri" panose="020F0502020204030204" pitchFamily="34" charset="0"/>
                <a:ea typeface="Times New Roman" panose="02020603050405020304" pitchFamily="18" charset="0"/>
                <a:cs typeface="Calibri" panose="020F0502020204030204" pitchFamily="34" charset="0"/>
              </a:rPr>
              <a:t> фильтр (рис. 37).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348604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extLst>
              <a:ext uri="{28A0092B-C50C-407E-A947-70E740481C1C}">
                <a14:useLocalDpi xmlns:a14="http://schemas.microsoft.com/office/drawing/2010/main" val="0"/>
              </a:ext>
            </a:extLst>
          </a:blip>
          <a:stretch>
            <a:fillRect/>
          </a:stretch>
        </p:blipFill>
        <p:spPr>
          <a:xfrm>
            <a:off x="1922473" y="262918"/>
            <a:ext cx="8321963" cy="3311555"/>
          </a:xfrm>
          <a:prstGeom prst="rect">
            <a:avLst/>
          </a:prstGeom>
        </p:spPr>
      </p:pic>
      <p:sp>
        <p:nvSpPr>
          <p:cNvPr id="3" name="Прямоугольник 2"/>
          <p:cNvSpPr/>
          <p:nvPr/>
        </p:nvSpPr>
        <p:spPr>
          <a:xfrm>
            <a:off x="3157462" y="3574473"/>
            <a:ext cx="5851987" cy="507831"/>
          </a:xfrm>
          <a:prstGeom prst="rect">
            <a:avLst/>
          </a:prstGeom>
        </p:spPr>
        <p:txBody>
          <a:bodyPr wrap="none">
            <a:spAutoFit/>
          </a:bodyPr>
          <a:lstStyle/>
          <a:p>
            <a:pPr algn="ctr">
              <a:lnSpc>
                <a:spcPct val="150000"/>
              </a:lnSpc>
              <a:spcAft>
                <a:spcPts val="0"/>
              </a:spcAft>
            </a:pPr>
            <a:r>
              <a:rPr lang="ru-RU" dirty="0">
                <a:latin typeface="Calibri" panose="020F0502020204030204" pitchFamily="34" charset="0"/>
                <a:ea typeface="Times New Roman" panose="02020603050405020304" pitchFamily="18" charset="0"/>
                <a:cs typeface="Calibri" panose="020F0502020204030204" pitchFamily="34" charset="0"/>
              </a:rPr>
              <a:t>Рис. 37. Модулирующий сигнал на выходе фильтра Гаусса</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509311" y="4239322"/>
            <a:ext cx="11148290" cy="2041585"/>
          </a:xfrm>
          <a:prstGeom prst="rect">
            <a:avLst/>
          </a:prstGeom>
        </p:spPr>
        <p:txBody>
          <a:bodyPr wrap="square">
            <a:spAutoFit/>
          </a:bodyPr>
          <a:lstStyle/>
          <a:p>
            <a:pPr algn="just">
              <a:lnSpc>
                <a:spcPct val="150000"/>
              </a:lnSpc>
              <a:spcAft>
                <a:spcPts val="800"/>
              </a:spcAft>
            </a:pPr>
            <a:r>
              <a:rPr lang="ru-RU" sz="1600" dirty="0">
                <a:latin typeface="Calibri" panose="020F0502020204030204" pitchFamily="34" charset="0"/>
                <a:ea typeface="Times New Roman" panose="02020603050405020304" pitchFamily="18" charset="0"/>
                <a:cs typeface="Calibri" panose="020F0502020204030204" pitchFamily="34" charset="0"/>
              </a:rPr>
              <a:t>Сравним спектры цифровых модулирующих сигналов обычной ЧМ без фильтрации и GMSK (рис. 38). Видно, что в соседних каналах уровень помех от сигнала GMSK примерно на - 30 … - 80 дБ ниже. </a:t>
            </a:r>
          </a:p>
          <a:p>
            <a:pPr algn="just">
              <a:lnSpc>
                <a:spcPct val="150000"/>
              </a:lnSpc>
              <a:spcAft>
                <a:spcPts val="800"/>
              </a:spcAft>
            </a:pPr>
            <a:r>
              <a:rPr lang="ru-RU" sz="1600" dirty="0"/>
              <a:t>Когда же потребовалось в той же полосе частот радиоканала обеспечить </a:t>
            </a:r>
            <a:r>
              <a:rPr lang="ru-RU" sz="1600" dirty="0" err="1"/>
              <a:t>бóльшую</a:t>
            </a:r>
            <a:r>
              <a:rPr lang="ru-RU" sz="1600" dirty="0"/>
              <a:t> скорость передачи данных, приходится применять другие виды модуляции. Например, фазовую модуляцию </a:t>
            </a:r>
            <a:r>
              <a:rPr lang="en-US" sz="1600" dirty="0"/>
              <a:t>BPSK</a:t>
            </a:r>
            <a:r>
              <a:rPr lang="ru-RU" sz="1600" dirty="0"/>
              <a:t>, QPSK, </a:t>
            </a:r>
            <a:r>
              <a:rPr lang="ru-RU" sz="1600" u="sng" dirty="0">
                <a:hlinkClick r:id="rId3"/>
              </a:rPr>
              <a:t>DQPSK</a:t>
            </a:r>
            <a:r>
              <a:rPr lang="ru-RU" sz="1600" dirty="0"/>
              <a:t> или </a:t>
            </a:r>
            <a:r>
              <a:rPr lang="ru-RU" sz="1600" dirty="0" err="1"/>
              <a:t>квадратурно</a:t>
            </a:r>
            <a:r>
              <a:rPr lang="ru-RU" sz="1600" dirty="0"/>
              <a:t>-амплитудную модуляцию </a:t>
            </a:r>
            <a:r>
              <a:rPr lang="ru-RU" sz="1600" u="sng" dirty="0">
                <a:hlinkClick r:id="rId4"/>
              </a:rPr>
              <a:t>QAM</a:t>
            </a:r>
            <a:r>
              <a:rPr lang="ru-RU" sz="1600" dirty="0"/>
              <a:t>.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7476115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extLst>
              <a:ext uri="{28A0092B-C50C-407E-A947-70E740481C1C}">
                <a14:useLocalDpi xmlns:a14="http://schemas.microsoft.com/office/drawing/2010/main" val="0"/>
              </a:ext>
            </a:extLst>
          </a:blip>
          <a:stretch>
            <a:fillRect/>
          </a:stretch>
        </p:blipFill>
        <p:spPr>
          <a:xfrm>
            <a:off x="3158837" y="321049"/>
            <a:ext cx="5689600" cy="4130879"/>
          </a:xfrm>
          <a:prstGeom prst="rect">
            <a:avLst/>
          </a:prstGeom>
        </p:spPr>
      </p:pic>
      <p:sp>
        <p:nvSpPr>
          <p:cNvPr id="3" name="Прямоугольник 2"/>
          <p:cNvSpPr/>
          <p:nvPr/>
        </p:nvSpPr>
        <p:spPr>
          <a:xfrm>
            <a:off x="4429556" y="4451928"/>
            <a:ext cx="3369833" cy="461665"/>
          </a:xfrm>
          <a:prstGeom prst="rect">
            <a:avLst/>
          </a:prstGeom>
        </p:spPr>
        <p:txBody>
          <a:bodyPr wrap="none">
            <a:spAutoFit/>
          </a:bodyPr>
          <a:lstStyle/>
          <a:p>
            <a:pPr algn="ctr">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Рис. 38. Спектр ЧМ и GMSK сигналов</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600363" y="4958503"/>
            <a:ext cx="11259127" cy="1531445"/>
          </a:xfrm>
          <a:prstGeom prst="rect">
            <a:avLst/>
          </a:prstGeom>
        </p:spPr>
        <p:txBody>
          <a:bodyPr wrap="square">
            <a:spAutoFit/>
          </a:bodyPr>
          <a:lstStyle/>
          <a:p>
            <a:pPr algn="just">
              <a:lnSpc>
                <a:spcPct val="150000"/>
              </a:lnSpc>
              <a:spcAft>
                <a:spcPts val="800"/>
              </a:spcAft>
            </a:pPr>
            <a:r>
              <a:rPr lang="ru-RU" sz="1600" dirty="0">
                <a:latin typeface="Calibri" panose="020F0502020204030204" pitchFamily="34" charset="0"/>
                <a:ea typeface="Times New Roman" panose="02020603050405020304" pitchFamily="18" charset="0"/>
                <a:cs typeface="Calibri" panose="020F0502020204030204" pitchFamily="34" charset="0"/>
              </a:rPr>
              <a:t>В этих видах модуляции используется вместо </a:t>
            </a:r>
            <a:r>
              <a:rPr lang="ru-RU" sz="1600" dirty="0" err="1">
                <a:latin typeface="Calibri" panose="020F0502020204030204" pitchFamily="34" charset="0"/>
                <a:ea typeface="Times New Roman" panose="02020603050405020304" pitchFamily="18" charset="0"/>
                <a:cs typeface="Calibri" panose="020F0502020204030204" pitchFamily="34" charset="0"/>
              </a:rPr>
              <a:t>гауссовского</a:t>
            </a:r>
            <a:r>
              <a:rPr lang="ru-RU" sz="1600" dirty="0">
                <a:latin typeface="Calibri" panose="020F0502020204030204" pitchFamily="34" charset="0"/>
                <a:ea typeface="Times New Roman" panose="02020603050405020304" pitchFamily="18" charset="0"/>
                <a:cs typeface="Calibri" panose="020F0502020204030204" pitchFamily="34" charset="0"/>
              </a:rPr>
              <a:t> фильтра, фильтр Найквиста. </a:t>
            </a:r>
            <a:r>
              <a:rPr lang="ru-RU" altLang="ru-RU" sz="1600" dirty="0"/>
              <a:t>Применение формирующего фильтра Найквиста типа «приподнятый косинус» с параметром α = 0,35 существенно уменьшает полосу частот, занимаемую модулированным сигналом. Ограничение спектра в формирующем фильтре приводит к существенному уменьшению полосы частот, занимаемой ФМ сигналом. </a:t>
            </a:r>
          </a:p>
        </p:txBody>
      </p:sp>
    </p:spTree>
    <p:extLst>
      <p:ext uri="{BB962C8B-B14F-4D97-AF65-F5344CB8AC3E}">
        <p14:creationId xmlns:p14="http://schemas.microsoft.com/office/powerpoint/2010/main" val="407768316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extLst>
              <a:ext uri="{28A0092B-C50C-407E-A947-70E740481C1C}">
                <a14:useLocalDpi xmlns:a14="http://schemas.microsoft.com/office/drawing/2010/main" val="0"/>
              </a:ext>
            </a:extLst>
          </a:blip>
          <a:stretch>
            <a:fillRect/>
          </a:stretch>
        </p:blipFill>
        <p:spPr>
          <a:xfrm>
            <a:off x="2129904" y="1557485"/>
            <a:ext cx="7346603" cy="3590867"/>
          </a:xfrm>
          <a:prstGeom prst="rect">
            <a:avLst/>
          </a:prstGeom>
        </p:spPr>
      </p:pic>
      <p:sp>
        <p:nvSpPr>
          <p:cNvPr id="3" name="Прямоугольник 2"/>
          <p:cNvSpPr/>
          <p:nvPr/>
        </p:nvSpPr>
        <p:spPr>
          <a:xfrm>
            <a:off x="3732531" y="5199409"/>
            <a:ext cx="4726935" cy="461665"/>
          </a:xfrm>
          <a:prstGeom prst="rect">
            <a:avLst/>
          </a:prstGeom>
        </p:spPr>
        <p:txBody>
          <a:bodyPr wrap="none">
            <a:spAutoFit/>
          </a:bodyPr>
          <a:lstStyle/>
          <a:p>
            <a:pPr algn="ctr">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Рис. 39. Вид сигнала BPSK на входе ГВВ передатчика</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512617" y="5622858"/>
            <a:ext cx="11166764" cy="923330"/>
          </a:xfrm>
          <a:prstGeom prst="rect">
            <a:avLst/>
          </a:prstGeom>
        </p:spPr>
        <p:txBody>
          <a:bodyPr wrap="square">
            <a:spAutoFit/>
          </a:bodyPr>
          <a:lstStyle/>
          <a:p>
            <a:pPr>
              <a:lnSpc>
                <a:spcPct val="150000"/>
              </a:lnSpc>
              <a:spcAft>
                <a:spcPts val="800"/>
              </a:spcAft>
            </a:pPr>
            <a:r>
              <a:rPr lang="ru-RU" dirty="0">
                <a:latin typeface="Calibri" panose="020F0502020204030204" pitchFamily="34" charset="0"/>
                <a:ea typeface="Times New Roman" panose="02020603050405020304" pitchFamily="18" charset="0"/>
                <a:cs typeface="Calibri" panose="020F0502020204030204" pitchFamily="34" charset="0"/>
              </a:rPr>
              <a:t>Для усиления такого сигнала приходится использовать усилители класса А, В и мирится с со снижением КПД или использовать усилитель класса </a:t>
            </a:r>
            <a:r>
              <a:rPr lang="en-US" dirty="0">
                <a:latin typeface="Calibri" panose="020F0502020204030204" pitchFamily="34" charset="0"/>
                <a:ea typeface="Times New Roman" panose="02020603050405020304" pitchFamily="18" charset="0"/>
                <a:cs typeface="Calibri" panose="020F0502020204030204" pitchFamily="34" charset="0"/>
              </a:rPr>
              <a:t>F</a:t>
            </a:r>
            <a:r>
              <a:rPr lang="ru-RU" dirty="0">
                <a:latin typeface="Calibri" panose="020F0502020204030204" pitchFamily="34" charset="0"/>
                <a:ea typeface="Times New Roman" panose="02020603050405020304" pitchFamily="18" charset="0"/>
                <a:cs typeface="Calibri" panose="020F0502020204030204" pitchFamily="34" charset="0"/>
              </a:rPr>
              <a:t>.</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Прямоугольник 4"/>
          <p:cNvSpPr/>
          <p:nvPr/>
        </p:nvSpPr>
        <p:spPr>
          <a:xfrm>
            <a:off x="304798" y="251983"/>
            <a:ext cx="11582400" cy="830997"/>
          </a:xfrm>
          <a:prstGeom prst="rect">
            <a:avLst/>
          </a:prstGeom>
        </p:spPr>
        <p:txBody>
          <a:bodyPr wrap="square">
            <a:spAutoFit/>
          </a:bodyPr>
          <a:lstStyle/>
          <a:p>
            <a:pPr algn="just">
              <a:lnSpc>
                <a:spcPct val="150000"/>
              </a:lnSpc>
              <a:spcAft>
                <a:spcPts val="800"/>
              </a:spcAft>
            </a:pPr>
            <a:r>
              <a:rPr lang="ru-RU" sz="1600" dirty="0">
                <a:latin typeface="Calibri" panose="020F0502020204030204" pitchFamily="34" charset="0"/>
                <a:ea typeface="Times New Roman" panose="02020603050405020304" pitchFamily="18" charset="0"/>
                <a:cs typeface="Calibri" panose="020F0502020204030204" pitchFamily="34" charset="0"/>
              </a:rPr>
              <a:t>При всех достоинствах этих видов модуляции у них есть общий, существенный с точки зрения режима работы ГВВ, недостаток. В выходном сигнале появляется паразитная 100% амплитудная модуляция (пример показан на рис. 39). </a:t>
            </a:r>
            <a:endParaRPr lang="ru-RU" sz="16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20020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title"/>
          </p:nvPr>
        </p:nvSpPr>
        <p:spPr>
          <a:xfrm>
            <a:off x="1847528" y="188640"/>
            <a:ext cx="8229600" cy="1143000"/>
          </a:xfrm>
        </p:spPr>
        <p:txBody>
          <a:bodyPr>
            <a:noAutofit/>
          </a:bodyPr>
          <a:lstStyle/>
          <a:p>
            <a:r>
              <a:rPr lang="ru-RU" altLang="ru-RU" sz="2000" dirty="0">
                <a:solidFill>
                  <a:srgbClr val="0070C0"/>
                </a:solidFill>
                <a:latin typeface="+mn-lt"/>
              </a:rPr>
              <a:t/>
            </a:r>
            <a:br>
              <a:rPr lang="ru-RU" altLang="ru-RU" sz="2000" dirty="0">
                <a:solidFill>
                  <a:srgbClr val="0070C0"/>
                </a:solidFill>
                <a:latin typeface="+mn-lt"/>
              </a:rPr>
            </a:br>
            <a:r>
              <a:rPr lang="ru-RU" altLang="ru-RU" sz="2000" dirty="0">
                <a:solidFill>
                  <a:srgbClr val="0070C0"/>
                </a:solidFill>
                <a:latin typeface="+mn-lt"/>
              </a:rPr>
              <a:t>1.</a:t>
            </a:r>
            <a:r>
              <a:rPr lang="ru-RU" altLang="ru-RU" sz="2000" b="1" dirty="0">
                <a:solidFill>
                  <a:srgbClr val="0070C0"/>
                </a:solidFill>
                <a:latin typeface="+mn-lt"/>
              </a:rPr>
              <a:t>1.1 Передатчик с модуляцией на промежуточной частоте и последующим переносом модулированного сигнала на несущую частоту.</a:t>
            </a:r>
            <a:endParaRPr lang="ru-RU" altLang="ru-RU" sz="2000" dirty="0">
              <a:solidFill>
                <a:srgbClr val="0070C0"/>
              </a:solidFill>
              <a:latin typeface="+mn-lt"/>
            </a:endParaRPr>
          </a:p>
        </p:txBody>
      </p:sp>
      <p:pic>
        <p:nvPicPr>
          <p:cNvPr id="31747" name="Picture 6" descr="Untitled-1"/>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883343" y="1444972"/>
            <a:ext cx="9193785" cy="4161082"/>
          </a:xfrm>
          <a:noFill/>
        </p:spPr>
      </p:pic>
      <p:sp>
        <p:nvSpPr>
          <p:cNvPr id="2" name="Прямоугольник 1"/>
          <p:cNvSpPr/>
          <p:nvPr/>
        </p:nvSpPr>
        <p:spPr>
          <a:xfrm>
            <a:off x="5257164" y="5719386"/>
            <a:ext cx="806631" cy="369332"/>
          </a:xfrm>
          <a:prstGeom prst="rect">
            <a:avLst/>
          </a:prstGeom>
        </p:spPr>
        <p:txBody>
          <a:bodyPr wrap="none">
            <a:spAutoFit/>
          </a:bodyPr>
          <a:lstStyle/>
          <a:p>
            <a:r>
              <a:rPr lang="ru-RU" altLang="ru-RU" dirty="0">
                <a:solidFill>
                  <a:srgbClr val="000000"/>
                </a:solidFill>
              </a:rPr>
              <a:t>Рис.2  </a:t>
            </a:r>
            <a:endParaRPr lang="ru-RU" dirty="0"/>
          </a:p>
        </p:txBody>
      </p:sp>
    </p:spTree>
    <p:extLst>
      <p:ext uri="{BB962C8B-B14F-4D97-AF65-F5344CB8AC3E}">
        <p14:creationId xmlns:p14="http://schemas.microsoft.com/office/powerpoint/2010/main" val="52145557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873971" y="200975"/>
            <a:ext cx="3612785" cy="646331"/>
          </a:xfrm>
          <a:prstGeom prst="rect">
            <a:avLst/>
          </a:prstGeom>
        </p:spPr>
        <p:txBody>
          <a:bodyPr wrap="none">
            <a:spAutoFit/>
          </a:bodyPr>
          <a:lstStyle/>
          <a:p>
            <a:pPr algn="ctr">
              <a:lnSpc>
                <a:spcPct val="150000"/>
              </a:lnSpc>
              <a:spcAft>
                <a:spcPts val="800"/>
              </a:spcAft>
            </a:pPr>
            <a:r>
              <a:rPr lang="ru-RU" sz="2400" b="1" dirty="0">
                <a:solidFill>
                  <a:srgbClr val="0070C0"/>
                </a:solidFill>
                <a:latin typeface="Calibri" panose="020F0502020204030204" pitchFamily="34" charset="0"/>
                <a:ea typeface="Times New Roman" panose="02020603050405020304" pitchFamily="18" charset="0"/>
                <a:cs typeface="Calibri" panose="020F0502020204030204" pitchFamily="34" charset="0"/>
              </a:rPr>
              <a:t>2.3.1 Схемы модуляторов</a:t>
            </a:r>
            <a:endParaRPr lang="ru-RU" sz="2400"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Прямоугольник 2"/>
          <p:cNvSpPr/>
          <p:nvPr/>
        </p:nvSpPr>
        <p:spPr>
          <a:xfrm>
            <a:off x="498764" y="1004816"/>
            <a:ext cx="11259128" cy="1200329"/>
          </a:xfrm>
          <a:prstGeom prst="rect">
            <a:avLst/>
          </a:prstGeom>
        </p:spPr>
        <p:txBody>
          <a:bodyPr wrap="square">
            <a:spAutoFit/>
          </a:bodyPr>
          <a:lstStyle/>
          <a:p>
            <a:pPr algn="just">
              <a:lnSpc>
                <a:spcPct val="150000"/>
              </a:lnSpc>
              <a:spcAft>
                <a:spcPts val="800"/>
              </a:spcAft>
            </a:pPr>
            <a:r>
              <a:rPr lang="ru-RU" sz="1600" dirty="0">
                <a:latin typeface="Calibri" panose="020F0502020204030204" pitchFamily="34" charset="0"/>
                <a:ea typeface="Times New Roman" panose="02020603050405020304" pitchFamily="18" charset="0"/>
                <a:cs typeface="Calibri" panose="020F0502020204030204" pitchFamily="34" charset="0"/>
              </a:rPr>
              <a:t>Как было сказано выше, передатчики с переносом спектра (рис. 2) позволяют формировать модулированный сигнал на достаточно низкой частоте, что упрощает процесс модуляции и позволяет получить хорошие значения параметров сигнала передатчика (рис. 40).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Рисунок 3" descr="Структурная схема радиопередатчика с переносом спектра"/>
          <p:cNvPicPr/>
          <p:nvPr/>
        </p:nvPicPr>
        <p:blipFill>
          <a:blip r:embed="rId2">
            <a:extLst>
              <a:ext uri="{28A0092B-C50C-407E-A947-70E740481C1C}">
                <a14:useLocalDpi xmlns:a14="http://schemas.microsoft.com/office/drawing/2010/main" val="0"/>
              </a:ext>
            </a:extLst>
          </a:blip>
          <a:srcRect/>
          <a:stretch>
            <a:fillRect/>
          </a:stretch>
        </p:blipFill>
        <p:spPr bwMode="auto">
          <a:xfrm>
            <a:off x="2004290" y="2647372"/>
            <a:ext cx="8229600" cy="2875974"/>
          </a:xfrm>
          <a:prstGeom prst="rect">
            <a:avLst/>
          </a:prstGeom>
          <a:noFill/>
          <a:ln>
            <a:noFill/>
          </a:ln>
        </p:spPr>
      </p:pic>
      <p:sp>
        <p:nvSpPr>
          <p:cNvPr id="5" name="Прямоугольник 4"/>
          <p:cNvSpPr/>
          <p:nvPr/>
        </p:nvSpPr>
        <p:spPr>
          <a:xfrm>
            <a:off x="3071090" y="5673590"/>
            <a:ext cx="6096000" cy="461665"/>
          </a:xfrm>
          <a:prstGeom prst="rect">
            <a:avLst/>
          </a:prstGeom>
        </p:spPr>
        <p:txBody>
          <a:bodyPr>
            <a:spAutoFit/>
          </a:bodyPr>
          <a:lstStyle/>
          <a:p>
            <a:pPr algn="ctr">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Рис. 40. Упрощенная схема передатчика с переносом спектра</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299161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17236" y="260792"/>
            <a:ext cx="11212946" cy="1302921"/>
          </a:xfrm>
          <a:prstGeom prst="rect">
            <a:avLst/>
          </a:prstGeom>
        </p:spPr>
        <p:txBody>
          <a:bodyPr wrap="square">
            <a:spAutoFit/>
          </a:bodyPr>
          <a:lstStyle/>
          <a:p>
            <a:pPr>
              <a:lnSpc>
                <a:spcPct val="150000"/>
              </a:lnSpc>
              <a:spcAft>
                <a:spcPts val="800"/>
              </a:spcAft>
            </a:pPr>
            <a:r>
              <a:rPr lang="ru-RU" sz="1600" dirty="0">
                <a:latin typeface="Calibri" panose="020F0502020204030204" pitchFamily="34" charset="0"/>
                <a:ea typeface="Times New Roman" panose="02020603050405020304" pitchFamily="18" charset="0"/>
                <a:cs typeface="Calibri" panose="020F0502020204030204" pitchFamily="34" charset="0"/>
              </a:rPr>
              <a:t>Модулятор может быть построен по схеме полярного модулятора или квадратурного.  Квадратурный модулятор позволяет осуществить любой вид модуляции.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ru-RU" sz="1600" dirty="0">
                <a:latin typeface="Calibri" panose="020F0502020204030204" pitchFamily="34" charset="0"/>
                <a:ea typeface="Times New Roman" panose="02020603050405020304" pitchFamily="18" charset="0"/>
                <a:cs typeface="Calibri" panose="020F0502020204030204" pitchFamily="34" charset="0"/>
              </a:rPr>
              <a:t>Упрощенная схема квадратурного модулятора приведена на рис. 41.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descr="Схема квадратурного модулятора"/>
          <p:cNvPicPr/>
          <p:nvPr/>
        </p:nvPicPr>
        <p:blipFill>
          <a:blip r:embed="rId2">
            <a:extLst>
              <a:ext uri="{28A0092B-C50C-407E-A947-70E740481C1C}">
                <a14:useLocalDpi xmlns:a14="http://schemas.microsoft.com/office/drawing/2010/main" val="0"/>
              </a:ext>
            </a:extLst>
          </a:blip>
          <a:srcRect/>
          <a:stretch>
            <a:fillRect/>
          </a:stretch>
        </p:blipFill>
        <p:spPr bwMode="auto">
          <a:xfrm>
            <a:off x="3768436" y="1819736"/>
            <a:ext cx="4939607" cy="3500409"/>
          </a:xfrm>
          <a:prstGeom prst="rect">
            <a:avLst/>
          </a:prstGeom>
          <a:noFill/>
          <a:ln>
            <a:noFill/>
          </a:ln>
        </p:spPr>
      </p:pic>
      <p:sp>
        <p:nvSpPr>
          <p:cNvPr id="4" name="Прямоугольник 3"/>
          <p:cNvSpPr/>
          <p:nvPr/>
        </p:nvSpPr>
        <p:spPr>
          <a:xfrm>
            <a:off x="3659476" y="5437669"/>
            <a:ext cx="4928465" cy="461665"/>
          </a:xfrm>
          <a:prstGeom prst="rect">
            <a:avLst/>
          </a:prstGeom>
        </p:spPr>
        <p:txBody>
          <a:bodyPr wrap="none">
            <a:spAutoFit/>
          </a:bodyPr>
          <a:lstStyle/>
          <a:p>
            <a:pPr algn="ctr">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Рис. 41. Структурная схема квадратурного модулятора</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5964316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63418" y="354121"/>
            <a:ext cx="11176000" cy="3149580"/>
          </a:xfrm>
          <a:prstGeom prst="rect">
            <a:avLst/>
          </a:prstGeom>
        </p:spPr>
        <p:txBody>
          <a:bodyPr wrap="square">
            <a:spAutoFit/>
          </a:bodyPr>
          <a:lstStyle/>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Сигнал должен быть представлен в виде квадратур </a:t>
            </a:r>
            <a:r>
              <a:rPr lang="en-US" sz="1600" i="1" dirty="0">
                <a:latin typeface="Calibri" panose="020F0502020204030204" pitchFamily="34" charset="0"/>
                <a:ea typeface="Times New Roman" panose="02020603050405020304" pitchFamily="18" charset="0"/>
                <a:cs typeface="Calibri" panose="020F0502020204030204" pitchFamily="34" charset="0"/>
              </a:rPr>
              <a:t>I</a:t>
            </a:r>
            <a:r>
              <a:rPr lang="ru-RU" sz="1600" dirty="0">
                <a:latin typeface="Calibri" panose="020F0502020204030204" pitchFamily="34" charset="0"/>
                <a:ea typeface="Times New Roman" panose="02020603050405020304" pitchFamily="18" charset="0"/>
                <a:cs typeface="Calibri" panose="020F0502020204030204" pitchFamily="34" charset="0"/>
              </a:rPr>
              <a:t>(</a:t>
            </a:r>
            <a:r>
              <a:rPr lang="en-US" sz="1600" i="1" dirty="0">
                <a:latin typeface="Calibri" panose="020F0502020204030204" pitchFamily="34" charset="0"/>
                <a:ea typeface="Times New Roman" panose="02020603050405020304" pitchFamily="18" charset="0"/>
                <a:cs typeface="Calibri" panose="020F0502020204030204" pitchFamily="34" charset="0"/>
              </a:rPr>
              <a:t>t</a:t>
            </a:r>
            <a:r>
              <a:rPr lang="ru-RU" sz="1600" dirty="0">
                <a:latin typeface="Calibri" panose="020F0502020204030204" pitchFamily="34" charset="0"/>
                <a:ea typeface="Times New Roman" panose="02020603050405020304" pitchFamily="18" charset="0"/>
                <a:cs typeface="Calibri" panose="020F0502020204030204" pitchFamily="34" charset="0"/>
              </a:rPr>
              <a:t>) и </a:t>
            </a:r>
            <a:r>
              <a:rPr lang="en-US" sz="1600" i="1" dirty="0">
                <a:latin typeface="Calibri" panose="020F0502020204030204" pitchFamily="34" charset="0"/>
                <a:ea typeface="Times New Roman" panose="02020603050405020304" pitchFamily="18" charset="0"/>
                <a:cs typeface="Calibri" panose="020F0502020204030204" pitchFamily="34" charset="0"/>
              </a:rPr>
              <a:t>Q</a:t>
            </a:r>
            <a:r>
              <a:rPr lang="ru-RU" sz="1600" dirty="0">
                <a:latin typeface="Calibri" panose="020F0502020204030204" pitchFamily="34" charset="0"/>
                <a:ea typeface="Times New Roman" panose="02020603050405020304" pitchFamily="18" charset="0"/>
                <a:cs typeface="Calibri" panose="020F0502020204030204" pitchFamily="34" charset="0"/>
              </a:rPr>
              <a:t>(</a:t>
            </a:r>
            <a:r>
              <a:rPr lang="en-US" sz="1600" i="1" dirty="0">
                <a:latin typeface="Calibri" panose="020F0502020204030204" pitchFamily="34" charset="0"/>
                <a:ea typeface="Times New Roman" panose="02020603050405020304" pitchFamily="18" charset="0"/>
                <a:cs typeface="Calibri" panose="020F0502020204030204" pitchFamily="34" charset="0"/>
              </a:rPr>
              <a:t>t</a:t>
            </a:r>
            <a:r>
              <a:rPr lang="ru-RU" sz="1600" dirty="0">
                <a:latin typeface="Calibri" panose="020F0502020204030204" pitchFamily="34" charset="0"/>
                <a:ea typeface="Times New Roman" panose="02020603050405020304" pitchFamily="18" charset="0"/>
                <a:cs typeface="Calibri" panose="020F0502020204030204" pitchFamily="34" charset="0"/>
              </a:rPr>
              <a:t>), которые показаны на рисунке. Эти квадратуры поступают на умножители, где происходит из умножение на гармонический сигнал и его сдвинутую на 90 градусов копию.</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Часто он выполняется на основе сигнального процессора или специализированной микросхеме. После сложения квадратур суммарный сигнал поступает либо на преобразователь частоты (как на рис. 28), либо на усилитель мощности.</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ru-RU" sz="1600" dirty="0">
                <a:latin typeface="Calibri" panose="020F0502020204030204" pitchFamily="34" charset="0"/>
                <a:ea typeface="Times New Roman" panose="02020603050405020304" pitchFamily="18" charset="0"/>
                <a:cs typeface="Calibri" panose="020F0502020204030204" pitchFamily="34" charset="0"/>
              </a:rPr>
              <a:t>Кроме того, такая модуляция может быть осуществлена и в синтезаторе частот прямого цифрового синтеза (DDS).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ru-RU" sz="1600" kern="1800" dirty="0">
                <a:latin typeface="Calibri" panose="020F0502020204030204" pitchFamily="34" charset="0"/>
                <a:ea typeface="Times New Roman" panose="02020603050405020304" pitchFamily="18" charset="0"/>
                <a:cs typeface="Calibri" panose="020F0502020204030204" pitchFamily="34" charset="0"/>
              </a:rPr>
              <a:t>Рассмотрим другой вид модулятора – полярный модулятор. Пусть необходимо осуществить амплитудную модуляцию. Д</a:t>
            </a:r>
            <a:r>
              <a:rPr lang="ru-RU" sz="1600" dirty="0">
                <a:latin typeface="Calibri" panose="020F0502020204030204" pitchFamily="34" charset="0"/>
                <a:ea typeface="Times New Roman" panose="02020603050405020304" pitchFamily="18" charset="0"/>
                <a:cs typeface="Calibri" panose="020F0502020204030204" pitchFamily="34" charset="0"/>
              </a:rPr>
              <a:t>ля изменения амплитуды синусоидального сигнала достаточно умножить его на функцию, зависящую от времени. Добавим в структурную схему устройства прямого цифрового синтеза </a:t>
            </a:r>
            <a:r>
              <a:rPr lang="ru-RU" sz="1600" dirty="0">
                <a:solidFill>
                  <a:srgbClr val="000000"/>
                </a:solidFill>
                <a:latin typeface="Calibri" panose="020F0502020204030204" pitchFamily="34" charset="0"/>
                <a:ea typeface="Times New Roman" panose="02020603050405020304" pitchFamily="18" charset="0"/>
                <a:cs typeface="Calibri" panose="020F0502020204030204" pitchFamily="34" charset="0"/>
              </a:rPr>
              <a:t>цифровой умножитель</a:t>
            </a:r>
            <a:r>
              <a:rPr lang="ru-RU" sz="1600" dirty="0">
                <a:latin typeface="Calibri" panose="020F0502020204030204" pitchFamily="34" charset="0"/>
                <a:ea typeface="Times New Roman" panose="02020603050405020304" pitchFamily="18" charset="0"/>
                <a:cs typeface="Calibri" panose="020F0502020204030204" pitchFamily="34" charset="0"/>
              </a:rPr>
              <a:t>, как показано на рис. 42.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p:cNvPicPr/>
          <p:nvPr/>
        </p:nvPicPr>
        <p:blipFill>
          <a:blip r:embed="rId2">
            <a:extLst>
              <a:ext uri="{28A0092B-C50C-407E-A947-70E740481C1C}">
                <a14:useLocalDpi xmlns:a14="http://schemas.microsoft.com/office/drawing/2010/main" val="0"/>
              </a:ext>
            </a:extLst>
          </a:blip>
          <a:stretch>
            <a:fillRect/>
          </a:stretch>
        </p:blipFill>
        <p:spPr>
          <a:xfrm>
            <a:off x="1592551" y="3465486"/>
            <a:ext cx="9749704" cy="2994401"/>
          </a:xfrm>
          <a:prstGeom prst="rect">
            <a:avLst/>
          </a:prstGeom>
        </p:spPr>
      </p:pic>
      <p:sp>
        <p:nvSpPr>
          <p:cNvPr id="4" name="Прямоугольник 3"/>
          <p:cNvSpPr/>
          <p:nvPr/>
        </p:nvSpPr>
        <p:spPr>
          <a:xfrm>
            <a:off x="4194942" y="6139958"/>
            <a:ext cx="3469604" cy="461665"/>
          </a:xfrm>
          <a:prstGeom prst="rect">
            <a:avLst/>
          </a:prstGeom>
        </p:spPr>
        <p:txBody>
          <a:bodyPr wrap="none">
            <a:spAutoFit/>
          </a:bodyPr>
          <a:lstStyle/>
          <a:p>
            <a:pPr algn="ctr">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Рис. 42. Схема полярного модулятора</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3053178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5636" y="372745"/>
            <a:ext cx="11333019" cy="2677656"/>
          </a:xfrm>
          <a:prstGeom prst="rect">
            <a:avLst/>
          </a:prstGeom>
        </p:spPr>
        <p:txBody>
          <a:bodyPr wrap="square">
            <a:spAutoFit/>
          </a:bodyPr>
          <a:lstStyle/>
          <a:p>
            <a:pPr algn="just">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В схеме (рис. 42) сумматор </a:t>
            </a:r>
            <a:r>
              <a:rPr lang="en-US" sz="1600" dirty="0">
                <a:latin typeface="Calibri" panose="020F0502020204030204" pitchFamily="34" charset="0"/>
                <a:ea typeface="Times New Roman" panose="02020603050405020304" pitchFamily="18" charset="0"/>
                <a:cs typeface="Calibri" panose="020F0502020204030204" pitchFamily="34" charset="0"/>
              </a:rPr>
              <a:t>SM</a:t>
            </a:r>
            <a:r>
              <a:rPr lang="ru-RU" sz="1600" dirty="0">
                <a:latin typeface="Calibri" panose="020F0502020204030204" pitchFamily="34" charset="0"/>
                <a:ea typeface="Times New Roman" panose="02020603050405020304" pitchFamily="18" charset="0"/>
                <a:cs typeface="Calibri" panose="020F0502020204030204" pitchFamily="34" charset="0"/>
              </a:rPr>
              <a:t>, регистр </a:t>
            </a:r>
            <a:r>
              <a:rPr lang="en-US" sz="1600" dirty="0">
                <a:latin typeface="Calibri" panose="020F0502020204030204" pitchFamily="34" charset="0"/>
                <a:ea typeface="Times New Roman" panose="02020603050405020304" pitchFamily="18" charset="0"/>
                <a:cs typeface="Calibri" panose="020F0502020204030204" pitchFamily="34" charset="0"/>
              </a:rPr>
              <a:t>RG</a:t>
            </a:r>
            <a:r>
              <a:rPr lang="ru-RU" sz="1600" dirty="0">
                <a:latin typeface="Calibri" panose="020F0502020204030204" pitchFamily="34" charset="0"/>
                <a:ea typeface="Times New Roman" panose="02020603050405020304" pitchFamily="18" charset="0"/>
                <a:cs typeface="Calibri" panose="020F0502020204030204" pitchFamily="34" charset="0"/>
              </a:rPr>
              <a:t> и постоянное запоминающее устройство (ПЗУ) образуют цифровой вычислитель синусоиды с заданной фазой. Схема тактируется сигналом от генератора сигнала тактовой частоты (на схеме не показан). Регистры после ПЗУ и умножителя служат для повышения быстродействия схемы. Сформированные отсчеты синусоиды умножаются на модулирующий амплитудный множитель. А далее после цифро-аналогового преобразователя и сглаживающего фильтра сигнал поступает на либо на преобразователь частоты, либо на усилитель мощности.</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ru-RU" sz="1600" dirty="0">
                <a:latin typeface="Calibri" panose="020F0502020204030204" pitchFamily="34" charset="0"/>
                <a:ea typeface="Times New Roman" panose="02020603050405020304" pitchFamily="18" charset="0"/>
                <a:cs typeface="Calibri" panose="020F0502020204030204" pitchFamily="34" charset="0"/>
              </a:rPr>
              <a:t>Кроме того, эта схема позволяет независимо изменять частоту и фазу генерируемого сигнала осуществляя и другие виды модуляции.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8845518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8000" y="546100"/>
            <a:ext cx="11157527" cy="5907236"/>
          </a:xfrm>
        </p:spPr>
        <p:txBody>
          <a:bodyPr>
            <a:normAutofit/>
          </a:bodyPr>
          <a:lstStyle/>
          <a:p>
            <a:pPr marL="0" indent="365125" algn="just">
              <a:lnSpc>
                <a:spcPct val="150000"/>
              </a:lnSpc>
              <a:buNone/>
              <a:defRPr/>
            </a:pPr>
            <a:r>
              <a:rPr lang="ru-RU" sz="1600" dirty="0"/>
              <a:t>От модулятора существенно зависит </a:t>
            </a:r>
            <a:r>
              <a:rPr lang="ru-RU" sz="1600" b="1" dirty="0">
                <a:solidFill>
                  <a:srgbClr val="0070C0"/>
                </a:solidFill>
              </a:rPr>
              <a:t>мощность передатчика в соседнем канале</a:t>
            </a:r>
            <a:r>
              <a:rPr lang="ru-RU" sz="1600" dirty="0"/>
              <a:t>,</a:t>
            </a:r>
            <a:r>
              <a:rPr lang="ru-RU" sz="1600" b="1" dirty="0"/>
              <a:t> </a:t>
            </a:r>
            <a:r>
              <a:rPr lang="ru-RU" sz="1600" dirty="0"/>
              <a:t>которая в свою очередь определяется параметрами формирующего фильтра модулирующего сигнала. Эта мощность строго регламентирована (см. например </a:t>
            </a:r>
            <a:br>
              <a:rPr lang="ru-RU" sz="1600" dirty="0"/>
            </a:br>
            <a:r>
              <a:rPr lang="ru-RU" sz="1600" dirty="0"/>
              <a:t>ГОСТ Р 51741-2001). В случае амплитудной и фазовой модуляции спектр модулирующего сигнала по форме не изменяется. Он просто переносится на частоту настройки передатчика, следовательно мощность модулированного сигнала в соседних каналах связи непосредственно зависит от вида спектральной плотности мощности (СПМ) модулирующего сигнала. При частотной модуляции такой прямой зависимости нет. Вид спектра ЧМ сигнала существенно отличается от вида спектра  модулирующего сигнала. Во-первых,  его СПМ шире чем СПМ модулирующего сигнала, а во-вторых на величину мощности в соседних каналах влияет также и изменение величины девиации частоты. </a:t>
            </a:r>
          </a:p>
          <a:p>
            <a:pPr marL="0" indent="365125" algn="just">
              <a:lnSpc>
                <a:spcPct val="150000"/>
              </a:lnSpc>
              <a:buNone/>
              <a:defRPr/>
            </a:pPr>
            <a:r>
              <a:rPr lang="ru-RU" sz="1600" b="1" dirty="0">
                <a:solidFill>
                  <a:srgbClr val="0070C0"/>
                </a:solidFill>
              </a:rPr>
              <a:t>Побочное излучение. </a:t>
            </a:r>
            <a:r>
              <a:rPr lang="ru-RU" sz="1600" dirty="0"/>
              <a:t>При формировании сигнала радиопередатчиком, он преобразуется некоторыми существенно нелинейными элементами: модулятором, смесителями, синтезатором частот, усилителем мощности, работающим с отсечкой. При этом возникает множество комбинационных частот. Обычно они подавляются различными фильтрами. Частоты побочных гармоник, возникающие на выходе нелинейного ГВВ подавляются за счет избирательности выходной резонансной цепи.</a:t>
            </a:r>
          </a:p>
          <a:p>
            <a:pPr marL="0" indent="365125" algn="just">
              <a:lnSpc>
                <a:spcPct val="150000"/>
              </a:lnSpc>
              <a:buNone/>
              <a:defRPr/>
            </a:pPr>
            <a:r>
              <a:rPr lang="ru-RU" altLang="ru-RU" sz="1600" dirty="0"/>
              <a:t>Очень важным вопросом для многоканальной мобильной связи является </a:t>
            </a:r>
            <a:r>
              <a:rPr lang="ru-RU" altLang="ru-RU" sz="1600" b="1" dirty="0">
                <a:solidFill>
                  <a:srgbClr val="0070C0"/>
                </a:solidFill>
              </a:rPr>
              <a:t>подавление интермодуляционных излучений. </a:t>
            </a:r>
            <a:endParaRPr lang="ru-RU" sz="1600" dirty="0"/>
          </a:p>
          <a:p>
            <a:pPr marL="0" indent="365125" algn="just">
              <a:lnSpc>
                <a:spcPct val="150000"/>
              </a:lnSpc>
              <a:buNone/>
              <a:defRPr/>
            </a:pPr>
            <a:endParaRPr lang="ru-RU" sz="1600" b="1" dirty="0"/>
          </a:p>
          <a:p>
            <a:pPr marL="0" indent="365125" algn="just">
              <a:lnSpc>
                <a:spcPct val="150000"/>
              </a:lnSpc>
              <a:buNone/>
              <a:defRPr/>
            </a:pPr>
            <a:endParaRPr lang="ru-RU" sz="1600" dirty="0"/>
          </a:p>
          <a:p>
            <a:pPr algn="just" eaLnBrk="1" hangingPunct="1">
              <a:lnSpc>
                <a:spcPct val="150000"/>
              </a:lnSpc>
              <a:defRPr/>
            </a:pPr>
            <a:endParaRPr lang="ru-RU" sz="1600" dirty="0"/>
          </a:p>
        </p:txBody>
      </p:sp>
    </p:spTree>
    <p:extLst>
      <p:ext uri="{BB962C8B-B14F-4D97-AF65-F5344CB8AC3E}">
        <p14:creationId xmlns:p14="http://schemas.microsoft.com/office/powerpoint/2010/main" val="351365533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69454" y="301500"/>
            <a:ext cx="11305309" cy="3231654"/>
          </a:xfrm>
          <a:prstGeom prst="rect">
            <a:avLst/>
          </a:prstGeom>
        </p:spPr>
        <p:txBody>
          <a:bodyPr wrap="square">
            <a:spAutoFit/>
          </a:bodyPr>
          <a:lstStyle/>
          <a:p>
            <a:pPr>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Они возникают по причине: </a:t>
            </a:r>
          </a:p>
          <a:p>
            <a:pPr>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близкого расположения нескольких передатчиков, особенно высокой мощности, работающих на разных, но близких частотах;</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наличия нелинейных элементов в системе.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0"/>
              </a:spcAft>
            </a:pPr>
            <a:r>
              <a:rPr lang="ru-RU" sz="1600" dirty="0">
                <a:latin typeface="Calibri" panose="020F0502020204030204" pitchFamily="34" charset="0"/>
                <a:ea typeface="Times New Roman" panose="02020603050405020304" pitchFamily="18" charset="0"/>
                <a:cs typeface="Calibri" panose="020F0502020204030204" pitchFamily="34" charset="0"/>
              </a:rPr>
              <a:t>Возможна и пассивная </a:t>
            </a:r>
            <a:r>
              <a:rPr lang="ru-RU" sz="1600" dirty="0" err="1">
                <a:latin typeface="Calibri" panose="020F0502020204030204" pitchFamily="34" charset="0"/>
                <a:ea typeface="Times New Roman" panose="02020603050405020304" pitchFamily="18" charset="0"/>
                <a:cs typeface="Calibri" panose="020F0502020204030204" pitchFamily="34" charset="0"/>
              </a:rPr>
              <a:t>интермодуляция</a:t>
            </a:r>
            <a:r>
              <a:rPr lang="ru-RU" sz="1600" dirty="0">
                <a:latin typeface="Calibri" panose="020F0502020204030204" pitchFamily="34" charset="0"/>
                <a:ea typeface="Times New Roman" panose="02020603050405020304" pitchFamily="18" charset="0"/>
                <a:cs typeface="Calibri" panose="020F0502020204030204" pitchFamily="34" charset="0"/>
              </a:rPr>
              <a:t>, возникающая из-за плохих контактов в электрических цепях, дефектах в антеннах, фидерах, разъемах.</a:t>
            </a:r>
          </a:p>
          <a:p>
            <a:pPr>
              <a:lnSpc>
                <a:spcPct val="150000"/>
              </a:lnSpc>
            </a:pPr>
            <a:r>
              <a:rPr lang="ru-RU" altLang="ru-RU" sz="1600" dirty="0"/>
              <a:t>Обычно защита  обеспечивается </a:t>
            </a:r>
            <a:r>
              <a:rPr lang="ru-RU" altLang="ru-RU" sz="1600" dirty="0" err="1"/>
              <a:t>циркулятором</a:t>
            </a:r>
            <a:r>
              <a:rPr lang="ru-RU" altLang="ru-RU" sz="1600" dirty="0"/>
              <a:t> с поглощающими нагрузками в выходной цепи передатчика.</a:t>
            </a:r>
            <a:endParaRPr lang="ru-RU" altLang="ru-RU" sz="1600" b="1" dirty="0"/>
          </a:p>
          <a:p>
            <a:pPr>
              <a:lnSpc>
                <a:spcPct val="150000"/>
              </a:lnSpc>
              <a:spcAft>
                <a:spcPts val="0"/>
              </a:spcAft>
            </a:pPr>
            <a:r>
              <a:rPr lang="ru-RU" sz="2400" dirty="0">
                <a:latin typeface="Calibri" panose="020F0502020204030204" pitchFamily="34" charset="0"/>
                <a:ea typeface="Times New Roman" panose="02020603050405020304" pitchFamily="18" charset="0"/>
                <a:cs typeface="Calibri" panose="020F0502020204030204" pitchFamily="34" charset="0"/>
              </a:rPr>
              <a:t> </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ru-RU" sz="1600" dirty="0">
                <a:latin typeface="Calibri" panose="020F0502020204030204" pitchFamily="34" charset="0"/>
                <a:ea typeface="Calibri" panose="020F0502020204030204" pitchFamily="34" charset="0"/>
                <a:cs typeface="Calibri" panose="020F0502020204030204" pitchFamily="34" charset="0"/>
              </a:rPr>
              <a:t>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9809661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94857" y="307171"/>
            <a:ext cx="1568443" cy="369332"/>
          </a:xfrm>
          <a:prstGeom prst="rect">
            <a:avLst/>
          </a:prstGeom>
        </p:spPr>
        <p:txBody>
          <a:bodyPr wrap="none">
            <a:spAutoFit/>
          </a:bodyPr>
          <a:lstStyle/>
          <a:p>
            <a:r>
              <a:rPr lang="ru-RU" b="1" spc="-3" dirty="0">
                <a:solidFill>
                  <a:srgbClr val="0070C0"/>
                </a:solidFill>
              </a:rPr>
              <a:t>ЗАКЛЮЧЕНИЕ</a:t>
            </a:r>
            <a:endParaRPr lang="ru-RU" b="1" dirty="0">
              <a:solidFill>
                <a:srgbClr val="0070C0"/>
              </a:solidFill>
            </a:endParaRPr>
          </a:p>
        </p:txBody>
      </p:sp>
      <p:sp>
        <p:nvSpPr>
          <p:cNvPr id="3" name="Прямоугольник 2"/>
          <p:cNvSpPr/>
          <p:nvPr/>
        </p:nvSpPr>
        <p:spPr>
          <a:xfrm>
            <a:off x="858982" y="1181135"/>
            <a:ext cx="10723418" cy="4662815"/>
          </a:xfrm>
          <a:prstGeom prst="rect">
            <a:avLst/>
          </a:prstGeom>
        </p:spPr>
        <p:txBody>
          <a:bodyPr wrap="square">
            <a:spAutoFit/>
          </a:bodyPr>
          <a:lstStyle/>
          <a:p>
            <a:pPr algn="just">
              <a:lnSpc>
                <a:spcPct val="150000"/>
              </a:lnSpc>
              <a:spcAft>
                <a:spcPts val="0"/>
              </a:spcAft>
            </a:pPr>
            <a:r>
              <a:rPr lang="ru-RU" dirty="0">
                <a:latin typeface="Calibri" panose="020F0502020204030204" pitchFamily="34" charset="0"/>
                <a:ea typeface="Times New Roman" panose="02020603050405020304" pitchFamily="18" charset="0"/>
                <a:cs typeface="Calibri" panose="020F0502020204030204" pitchFamily="34" charset="0"/>
              </a:rPr>
              <a:t>Современная радиосвязь позволяет передавать необходимую информацию на значительные расстояния и с высокими скоростями благодаря множеству новых схемотехнических решений и применению цифровых методов формирования сигналов. </a:t>
            </a:r>
            <a:endParaRPr lang="ru-RU" sz="1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dirty="0">
                <a:latin typeface="Calibri" panose="020F0502020204030204" pitchFamily="34" charset="0"/>
                <a:ea typeface="Times New Roman" panose="02020603050405020304" pitchFamily="18" charset="0"/>
                <a:cs typeface="Calibri" panose="020F0502020204030204" pitchFamily="34" charset="0"/>
              </a:rPr>
              <a:t>Это позволяет развиваться следующим направлениям радиотехники:</a:t>
            </a:r>
            <a:endParaRPr lang="ru-RU" sz="12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эфирное телевизионное и радиовещание современных стандартов; </a:t>
            </a:r>
            <a:endParaRPr lang="ru-RU" sz="12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спутниковая связь; </a:t>
            </a:r>
            <a:endParaRPr lang="ru-RU" sz="12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беспроводная телефония (мобильная связь);</a:t>
            </a:r>
            <a:endParaRPr lang="ru-RU" sz="12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SzPts val="1000"/>
              <a:buFont typeface="Symbol" panose="05050102010706020507" pitchFamily="18" charset="2"/>
              <a:buChar char=""/>
              <a:tabLst>
                <a:tab pos="457200" algn="l"/>
              </a:tabLst>
            </a:pPr>
            <a:r>
              <a:rPr lang="ru-RU" dirty="0">
                <a:latin typeface="Calibri" panose="020F0502020204030204" pitchFamily="34" charset="0"/>
                <a:ea typeface="Times New Roman" panose="02020603050405020304" pitchFamily="18" charset="0"/>
                <a:cs typeface="Calibri" panose="020F0502020204030204" pitchFamily="34" charset="0"/>
              </a:rPr>
              <a:t>другие системы радиодоступа. </a:t>
            </a:r>
            <a:endParaRPr lang="ru-RU" sz="1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dirty="0">
                <a:latin typeface="Calibri" panose="020F0502020204030204" pitchFamily="34" charset="0"/>
                <a:ea typeface="Calibri" panose="020F0502020204030204" pitchFamily="34" charset="0"/>
                <a:cs typeface="Calibri" panose="020F0502020204030204" pitchFamily="34" charset="0"/>
              </a:rPr>
              <a:t>Здесь мы рассмотрели методы построения и основные характеристики первой важной части системы связи – передающую систему. Знание этих вопросов нужно специалисту профиля «</a:t>
            </a:r>
            <a:r>
              <a:rPr lang="ru-RU" dirty="0">
                <a:latin typeface="Calibri" panose="020F0502020204030204" pitchFamily="34" charset="0"/>
                <a:ea typeface="Calibri" panose="020F0502020204030204" pitchFamily="34" charset="0"/>
                <a:cs typeface="Times New Roman" panose="02020603050405020304" pitchFamily="18" charset="0"/>
              </a:rPr>
              <a:t>Радиотехнические средства передачи, приема и </a:t>
            </a:r>
            <a:r>
              <a:rPr lang="ru-RU">
                <a:latin typeface="Calibri" panose="020F0502020204030204" pitchFamily="34" charset="0"/>
                <a:ea typeface="Calibri" panose="020F0502020204030204" pitchFamily="34" charset="0"/>
                <a:cs typeface="Times New Roman" panose="02020603050405020304" pitchFamily="18" charset="0"/>
              </a:rPr>
              <a:t>обработки сигналов».</a:t>
            </a:r>
            <a:r>
              <a:rPr lang="ru-RU">
                <a:latin typeface="Calibri" panose="020F0502020204030204" pitchFamily="34" charset="0"/>
                <a:ea typeface="Calibri" panose="020F0502020204030204" pitchFamily="34" charset="0"/>
                <a:cs typeface="Calibri" panose="020F0502020204030204" pitchFamily="34" charset="0"/>
              </a:rPr>
              <a:t> </a:t>
            </a: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4519720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45111" y="279462"/>
            <a:ext cx="2115516" cy="369332"/>
          </a:xfrm>
          <a:prstGeom prst="rect">
            <a:avLst/>
          </a:prstGeom>
        </p:spPr>
        <p:txBody>
          <a:bodyPr wrap="none">
            <a:spAutoFit/>
          </a:bodyPr>
          <a:lstStyle/>
          <a:p>
            <a:r>
              <a:rPr lang="ru-RU" b="1" spc="-3" dirty="0">
                <a:solidFill>
                  <a:srgbClr val="0070C0"/>
                </a:solidFill>
              </a:rPr>
              <a:t>Список литературы</a:t>
            </a:r>
            <a:endParaRPr lang="ru-RU" b="1" dirty="0">
              <a:solidFill>
                <a:srgbClr val="0070C0"/>
              </a:solidFill>
            </a:endParaRPr>
          </a:p>
        </p:txBody>
      </p:sp>
      <p:sp>
        <p:nvSpPr>
          <p:cNvPr id="3" name="Прямоугольник 2"/>
          <p:cNvSpPr/>
          <p:nvPr/>
        </p:nvSpPr>
        <p:spPr>
          <a:xfrm>
            <a:off x="665018" y="648794"/>
            <a:ext cx="10972800" cy="5532284"/>
          </a:xfrm>
          <a:prstGeom prst="rect">
            <a:avLst/>
          </a:prstGeom>
        </p:spPr>
        <p:txBody>
          <a:bodyPr wrap="square">
            <a:spAutoFit/>
          </a:bodyPr>
          <a:lstStyle/>
          <a:p>
            <a:pPr marL="342900" lvl="0" indent="-342900">
              <a:lnSpc>
                <a:spcPct val="150000"/>
              </a:lnSpc>
              <a:spcAft>
                <a:spcPts val="0"/>
              </a:spcAft>
              <a:buFont typeface="+mj-lt"/>
              <a:buAutoNum type="arabicPeriod"/>
              <a:tabLst>
                <a:tab pos="182245" algn="l"/>
              </a:tabLst>
            </a:pPr>
            <a:r>
              <a:rPr lang="ru-RU" sz="1600" dirty="0">
                <a:latin typeface="Calibri" panose="020F0502020204030204" pitchFamily="34" charset="0"/>
                <a:ea typeface="Times New Roman" panose="02020603050405020304" pitchFamily="18" charset="0"/>
              </a:rPr>
              <a:t>Галкин В. А. Цифровая мобильная радиосвязь. Учебное пособие для вузов. – 2-е изд., </a:t>
            </a:r>
            <a:r>
              <a:rPr lang="ru-RU" sz="1600" dirty="0" err="1">
                <a:latin typeface="Calibri" panose="020F0502020204030204" pitchFamily="34" charset="0"/>
                <a:ea typeface="Times New Roman" panose="02020603050405020304" pitchFamily="18" charset="0"/>
              </a:rPr>
              <a:t>перераб</a:t>
            </a:r>
            <a:r>
              <a:rPr lang="ru-RU" sz="1600" dirty="0">
                <a:latin typeface="Calibri" panose="020F0502020204030204" pitchFamily="34" charset="0"/>
                <a:ea typeface="Times New Roman" panose="02020603050405020304" pitchFamily="18" charset="0"/>
              </a:rPr>
              <a:t>. и доп. – М.: Горячая линия–Телеком, 2012. – 592 с.</a:t>
            </a:r>
            <a:endParaRPr lang="ru-RU" sz="1600" dirty="0">
              <a:latin typeface="Times New Roman" panose="02020603050405020304" pitchFamily="18" charset="0"/>
              <a:ea typeface="Times New Roman" panose="02020603050405020304" pitchFamily="18" charset="0"/>
            </a:endParaRPr>
          </a:p>
          <a:p>
            <a:pPr marL="342900" lvl="0" indent="-342900">
              <a:lnSpc>
                <a:spcPct val="150000"/>
              </a:lnSpc>
              <a:spcAft>
                <a:spcPts val="0"/>
              </a:spcAft>
              <a:buFont typeface="+mj-lt"/>
              <a:buAutoNum type="arabicPeriod"/>
              <a:tabLst>
                <a:tab pos="182245" algn="l"/>
              </a:tabLst>
            </a:pPr>
            <a:r>
              <a:rPr lang="ru-RU" sz="1600" dirty="0">
                <a:latin typeface="Calibri" panose="020F0502020204030204" pitchFamily="34" charset="0"/>
                <a:ea typeface="Times New Roman" panose="02020603050405020304" pitchFamily="18" charset="0"/>
              </a:rPr>
              <a:t>Радиопередающие устройства (3-е изд.) / </a:t>
            </a:r>
            <a:r>
              <a:rPr lang="ru-RU" sz="1600" dirty="0" err="1">
                <a:latin typeface="Calibri" panose="020F0502020204030204" pitchFamily="34" charset="0"/>
                <a:ea typeface="Times New Roman" panose="02020603050405020304" pitchFamily="18" charset="0"/>
              </a:rPr>
              <a:t>Шахгильдян</a:t>
            </a:r>
            <a:r>
              <a:rPr lang="ru-RU" sz="1600" dirty="0">
                <a:latin typeface="Calibri" panose="020F0502020204030204" pitchFamily="34" charset="0"/>
                <a:ea typeface="Times New Roman" panose="02020603050405020304" pitchFamily="18" charset="0"/>
              </a:rPr>
              <a:t> В.В. и др. – М.: «Радио и связь», 2003 г. -560 с.  </a:t>
            </a:r>
            <a:endParaRPr lang="ru-RU" sz="1600" dirty="0">
              <a:latin typeface="Times New Roman" panose="02020603050405020304" pitchFamily="18" charset="0"/>
              <a:ea typeface="Times New Roman" panose="02020603050405020304" pitchFamily="18" charset="0"/>
            </a:endParaRPr>
          </a:p>
          <a:p>
            <a:pPr marL="342900" lvl="0" indent="-342900">
              <a:lnSpc>
                <a:spcPct val="150000"/>
              </a:lnSpc>
              <a:spcBef>
                <a:spcPts val="275"/>
              </a:spcBef>
              <a:spcAft>
                <a:spcPts val="0"/>
              </a:spcAft>
              <a:buFont typeface="+mj-lt"/>
              <a:buAutoNum type="arabicPeriod"/>
              <a:tabLst>
                <a:tab pos="182245" algn="l"/>
              </a:tabLst>
            </a:pPr>
            <a:r>
              <a:rPr lang="ru-RU" sz="1600" dirty="0">
                <a:latin typeface="Calibri" panose="020F0502020204030204" pitchFamily="34" charset="0"/>
                <a:ea typeface="Lucida Sans" panose="020B0602030504020204" pitchFamily="34" charset="0"/>
                <a:cs typeface="Lucida Sans" panose="020B0602030504020204" pitchFamily="34" charset="0"/>
              </a:rPr>
              <a:t>Егоров М.П. Теоретические основы и принципы построения радиотехнических систем передачи информации. Часть </a:t>
            </a:r>
            <a:r>
              <a:rPr lang="en-US" sz="1600" dirty="0">
                <a:latin typeface="Calibri" panose="020F0502020204030204" pitchFamily="34" charset="0"/>
                <a:ea typeface="Lucida Sans" panose="020B0602030504020204" pitchFamily="34" charset="0"/>
                <a:cs typeface="Lucida Sans" panose="020B0602030504020204" pitchFamily="34" charset="0"/>
              </a:rPr>
              <a:t>I</a:t>
            </a:r>
            <a:r>
              <a:rPr lang="ru-RU" sz="1600" dirty="0">
                <a:latin typeface="Calibri" panose="020F0502020204030204" pitchFamily="34" charset="0"/>
                <a:ea typeface="Lucida Sans" panose="020B0602030504020204" pitchFamily="34" charset="0"/>
                <a:cs typeface="Lucida Sans" panose="020B0602030504020204" pitchFamily="34" charset="0"/>
              </a:rPr>
              <a:t>. Учебное пособие.- Тамбов: ТВАИИ, 2001.</a:t>
            </a:r>
            <a:endParaRPr lang="ru-RU" sz="1600" dirty="0">
              <a:latin typeface="Lucida Sans" panose="020B0602030504020204" pitchFamily="34" charset="0"/>
              <a:ea typeface="Lucida Sans" panose="020B0602030504020204" pitchFamily="34" charset="0"/>
              <a:cs typeface="Lucida Sans" panose="020B0602030504020204" pitchFamily="34" charset="0"/>
            </a:endParaRPr>
          </a:p>
          <a:p>
            <a:pPr marL="342900" lvl="0" indent="-342900" algn="just">
              <a:lnSpc>
                <a:spcPct val="150000"/>
              </a:lnSpc>
              <a:spcBef>
                <a:spcPts val="275"/>
              </a:spcBef>
              <a:spcAft>
                <a:spcPts val="0"/>
              </a:spcAft>
              <a:buFont typeface="+mj-lt"/>
              <a:buAutoNum type="arabicPeriod"/>
              <a:tabLst>
                <a:tab pos="182245" algn="l"/>
                <a:tab pos="270510" algn="l"/>
                <a:tab pos="630555" algn="l"/>
              </a:tabLst>
            </a:pPr>
            <a:r>
              <a:rPr lang="ru-RU" sz="1600" dirty="0">
                <a:latin typeface="Calibri" panose="020F0502020204030204" pitchFamily="34" charset="0"/>
                <a:ea typeface="Lucida Sans" panose="020B0602030504020204" pitchFamily="34" charset="0"/>
                <a:cs typeface="Lucida Sans" panose="020B0602030504020204" pitchFamily="34" charset="0"/>
              </a:rPr>
              <a:t>Боев Н.М. Системы связи. Подвижные системы связи. Учебно-методическое пособие: лекции. — Красноярск: </a:t>
            </a:r>
            <a:r>
              <a:rPr lang="ru-RU" sz="1600" dirty="0" err="1">
                <a:latin typeface="Calibri" panose="020F0502020204030204" pitchFamily="34" charset="0"/>
                <a:ea typeface="Lucida Sans" panose="020B0602030504020204" pitchFamily="34" charset="0"/>
                <a:cs typeface="Lucida Sans" panose="020B0602030504020204" pitchFamily="34" charset="0"/>
              </a:rPr>
              <a:t>Сиб</a:t>
            </a:r>
            <a:r>
              <a:rPr lang="ru-RU" sz="1600" dirty="0">
                <a:latin typeface="Calibri" panose="020F0502020204030204" pitchFamily="34" charset="0"/>
                <a:ea typeface="Lucida Sans" panose="020B0602030504020204" pitchFamily="34" charset="0"/>
                <a:cs typeface="Lucida Sans" panose="020B0602030504020204" pitchFamily="34" charset="0"/>
              </a:rPr>
              <a:t>. </a:t>
            </a:r>
            <a:r>
              <a:rPr lang="ru-RU" sz="1600" dirty="0" err="1">
                <a:latin typeface="Calibri" panose="020F0502020204030204" pitchFamily="34" charset="0"/>
                <a:ea typeface="Lucida Sans" panose="020B0602030504020204" pitchFamily="34" charset="0"/>
                <a:cs typeface="Lucida Sans" panose="020B0602030504020204" pitchFamily="34" charset="0"/>
              </a:rPr>
              <a:t>федер</a:t>
            </a:r>
            <a:r>
              <a:rPr lang="ru-RU" sz="1600" dirty="0">
                <a:latin typeface="Calibri" panose="020F0502020204030204" pitchFamily="34" charset="0"/>
                <a:ea typeface="Lucida Sans" panose="020B0602030504020204" pitchFamily="34" charset="0"/>
                <a:cs typeface="Lucida Sans" panose="020B0602030504020204" pitchFamily="34" charset="0"/>
              </a:rPr>
              <a:t>. ун-т, 2013. </a:t>
            </a:r>
            <a:endParaRPr lang="ru-RU" sz="1600" dirty="0">
              <a:latin typeface="Lucida Sans" panose="020B0602030504020204" pitchFamily="34" charset="0"/>
              <a:ea typeface="Lucida Sans" panose="020B0602030504020204" pitchFamily="34" charset="0"/>
              <a:cs typeface="Lucida Sans" panose="020B0602030504020204" pitchFamily="34" charset="0"/>
            </a:endParaRPr>
          </a:p>
          <a:p>
            <a:pPr marL="342900" marR="13335" lvl="0" indent="-342900" algn="just">
              <a:lnSpc>
                <a:spcPct val="150000"/>
              </a:lnSpc>
              <a:spcBef>
                <a:spcPts val="275"/>
              </a:spcBef>
              <a:spcAft>
                <a:spcPts val="0"/>
              </a:spcAft>
              <a:buFont typeface="+mj-lt"/>
              <a:buAutoNum type="arabicPeriod"/>
              <a:tabLst>
                <a:tab pos="90170" algn="l"/>
                <a:tab pos="182245" algn="l"/>
                <a:tab pos="270510" algn="l"/>
                <a:tab pos="630555" algn="l"/>
              </a:tabLst>
            </a:pPr>
            <a:r>
              <a:rPr lang="ru-RU" sz="1600" dirty="0">
                <a:latin typeface="Calibri" panose="020F0502020204030204" pitchFamily="34" charset="0"/>
                <a:ea typeface="Lucida Sans" panose="020B0602030504020204" pitchFamily="34" charset="0"/>
                <a:cs typeface="Lucida Sans" panose="020B0602030504020204" pitchFamily="34" charset="0"/>
              </a:rPr>
              <a:t>Листопад Н.И. и др. Теоретические основы цифровой радиосвязи. Учебное пособие. – Минск: БГУИР, 2012.</a:t>
            </a:r>
            <a:endParaRPr lang="ru-RU" sz="1600" dirty="0">
              <a:latin typeface="Lucida Sans" panose="020B0602030504020204" pitchFamily="34" charset="0"/>
              <a:ea typeface="Lucida Sans" panose="020B0602030504020204" pitchFamily="34" charset="0"/>
              <a:cs typeface="Lucida Sans" panose="020B0602030504020204" pitchFamily="34" charset="0"/>
            </a:endParaRPr>
          </a:p>
          <a:p>
            <a:pPr marL="342900" marR="13335" lvl="0" indent="-342900" algn="just">
              <a:lnSpc>
                <a:spcPct val="150000"/>
              </a:lnSpc>
              <a:spcBef>
                <a:spcPts val="275"/>
              </a:spcBef>
              <a:spcAft>
                <a:spcPts val="0"/>
              </a:spcAft>
              <a:buFont typeface="+mj-lt"/>
              <a:buAutoNum type="arabicPeriod"/>
              <a:tabLst>
                <a:tab pos="90170" algn="l"/>
                <a:tab pos="182245" algn="l"/>
                <a:tab pos="270510" algn="l"/>
                <a:tab pos="630555" algn="l"/>
              </a:tabLst>
            </a:pPr>
            <a:r>
              <a:rPr lang="en-US" sz="1600" dirty="0" err="1">
                <a:latin typeface="Calibri" panose="020F0502020204030204" pitchFamily="34" charset="0"/>
                <a:ea typeface="Lucida Sans" panose="020B0602030504020204" pitchFamily="34" charset="0"/>
                <a:cs typeface="Lucida Sans" panose="020B0602030504020204" pitchFamily="34" charset="0"/>
              </a:rPr>
              <a:t>Ndujiuba</a:t>
            </a:r>
            <a:r>
              <a:rPr lang="en-US" sz="1600" dirty="0">
                <a:latin typeface="Calibri" panose="020F0502020204030204" pitchFamily="34" charset="0"/>
                <a:ea typeface="Lucida Sans" panose="020B0602030504020204" pitchFamily="34" charset="0"/>
                <a:cs typeface="Lucida Sans" panose="020B0602030504020204" pitchFamily="34" charset="0"/>
              </a:rPr>
              <a:t>, C. U. Comparative Analysis of Digital Modulation Techniques in LTE 4G Systems / C. U. </a:t>
            </a:r>
            <a:r>
              <a:rPr lang="en-US" sz="1600" dirty="0" err="1">
                <a:latin typeface="Calibri" panose="020F0502020204030204" pitchFamily="34" charset="0"/>
                <a:ea typeface="Lucida Sans" panose="020B0602030504020204" pitchFamily="34" charset="0"/>
                <a:cs typeface="Lucida Sans" panose="020B0602030504020204" pitchFamily="34" charset="0"/>
              </a:rPr>
              <a:t>Ndujiuba</a:t>
            </a:r>
            <a:r>
              <a:rPr lang="en-US" sz="1600" dirty="0">
                <a:latin typeface="Calibri" panose="020F0502020204030204" pitchFamily="34" charset="0"/>
                <a:ea typeface="Lucida Sans" panose="020B0602030504020204" pitchFamily="34" charset="0"/>
                <a:cs typeface="Lucida Sans" panose="020B0602030504020204" pitchFamily="34" charset="0"/>
              </a:rPr>
              <a:t>, O. Oni, A. E. </a:t>
            </a:r>
            <a:r>
              <a:rPr lang="en-US" sz="1600" dirty="0" err="1">
                <a:latin typeface="Calibri" panose="020F0502020204030204" pitchFamily="34" charset="0"/>
                <a:ea typeface="Lucida Sans" panose="020B0602030504020204" pitchFamily="34" charset="0"/>
                <a:cs typeface="Lucida Sans" panose="020B0602030504020204" pitchFamily="34" charset="0"/>
              </a:rPr>
              <a:t>Ibhaze</a:t>
            </a:r>
            <a:r>
              <a:rPr lang="en-US" sz="1600" dirty="0">
                <a:latin typeface="Calibri" panose="020F0502020204030204" pitchFamily="34" charset="0"/>
                <a:ea typeface="Lucida Sans" panose="020B0602030504020204" pitchFamily="34" charset="0"/>
                <a:cs typeface="Lucida Sans" panose="020B0602030504020204" pitchFamily="34" charset="0"/>
              </a:rPr>
              <a:t> // Journal of Wireless Networking and Communications. – 2015. – </a:t>
            </a:r>
            <a:r>
              <a:rPr lang="ru-RU" sz="1600" cap="all" dirty="0">
                <a:latin typeface="Calibri" panose="020F0502020204030204" pitchFamily="34" charset="0"/>
                <a:ea typeface="Lucida Sans" panose="020B0602030504020204" pitchFamily="34" charset="0"/>
                <a:cs typeface="Lucida Sans" panose="020B0602030504020204" pitchFamily="34" charset="0"/>
              </a:rPr>
              <a:t>р</a:t>
            </a:r>
            <a:r>
              <a:rPr lang="en-US" sz="1600" dirty="0">
                <a:latin typeface="Calibri" panose="020F0502020204030204" pitchFamily="34" charset="0"/>
                <a:ea typeface="Lucida Sans" panose="020B0602030504020204" pitchFamily="34" charset="0"/>
                <a:cs typeface="Lucida Sans" panose="020B0602030504020204" pitchFamily="34" charset="0"/>
              </a:rPr>
              <a:t>. 60 – 66.</a:t>
            </a:r>
            <a:endParaRPr lang="ru-RU" sz="1600" dirty="0">
              <a:latin typeface="Calibri" panose="020F0502020204030204" pitchFamily="34" charset="0"/>
              <a:ea typeface="Lucida Sans" panose="020B0602030504020204" pitchFamily="34" charset="0"/>
              <a:cs typeface="Lucida Sans" panose="020B0602030504020204" pitchFamily="34" charset="0"/>
            </a:endParaRPr>
          </a:p>
          <a:p>
            <a:pPr marL="342900" marR="13335" indent="-342900" algn="just">
              <a:lnSpc>
                <a:spcPct val="150000"/>
              </a:lnSpc>
              <a:spcBef>
                <a:spcPts val="275"/>
              </a:spcBef>
              <a:buFont typeface="+mj-lt"/>
              <a:buAutoNum type="arabicPeriod"/>
              <a:tabLst>
                <a:tab pos="90170" algn="l"/>
                <a:tab pos="182245" algn="l"/>
                <a:tab pos="270510" algn="l"/>
                <a:tab pos="630555" algn="l"/>
              </a:tabLst>
            </a:pPr>
            <a:r>
              <a:rPr lang="en-US" sz="1600" dirty="0">
                <a:latin typeface="Comic Sans MS" panose="030F0702030302020204" pitchFamily="66" charset="0"/>
                <a:ea typeface="Times New Roman" panose="02020603050405020304" pitchFamily="18" charset="0"/>
                <a:cs typeface="Times New Roman" panose="02020603050405020304" pitchFamily="18" charset="0"/>
              </a:rPr>
              <a:t>Smith J. G. Odd-Bit Quadrature Amplitude Shift Keying // IEEE Trans. </a:t>
            </a:r>
            <a:r>
              <a:rPr lang="ru-RU" sz="1600" dirty="0">
                <a:latin typeface="Comic Sans MS" panose="030F0702030302020204" pitchFamily="66" charset="0"/>
                <a:ea typeface="Times New Roman" panose="02020603050405020304" pitchFamily="18" charset="0"/>
                <a:cs typeface="Times New Roman" panose="02020603050405020304" pitchFamily="18" charset="0"/>
              </a:rPr>
              <a:t>COM-23. - 1975. - </a:t>
            </a:r>
            <a:r>
              <a:rPr lang="ru-RU" sz="1600" dirty="0" err="1">
                <a:latin typeface="Comic Sans MS" panose="030F0702030302020204" pitchFamily="66" charset="0"/>
                <a:ea typeface="Times New Roman" panose="02020603050405020304" pitchFamily="18" charset="0"/>
                <a:cs typeface="Times New Roman" panose="02020603050405020304" pitchFamily="18" charset="0"/>
              </a:rPr>
              <a:t>March</a:t>
            </a:r>
            <a:r>
              <a:rPr lang="ru-RU" sz="1600" dirty="0">
                <a:latin typeface="Comic Sans MS" panose="030F0702030302020204" pitchFamily="66" charset="0"/>
                <a:ea typeface="Times New Roman" panose="02020603050405020304" pitchFamily="18" charset="0"/>
                <a:cs typeface="Times New Roman" panose="02020603050405020304" pitchFamily="18" charset="0"/>
              </a:rPr>
              <a:t>.</a:t>
            </a:r>
            <a:endParaRPr lang="ru-RU" sz="14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50000"/>
              </a:lnSpc>
              <a:spcBef>
                <a:spcPts val="275"/>
              </a:spcBef>
              <a:spcAft>
                <a:spcPts val="0"/>
              </a:spcAft>
              <a:buFont typeface="+mj-lt"/>
              <a:buAutoNum type="arabicPeriod"/>
              <a:tabLst>
                <a:tab pos="182245" algn="l"/>
              </a:tabLst>
            </a:pPr>
            <a:r>
              <a:rPr lang="en-US" sz="1600" dirty="0">
                <a:latin typeface="Calibri" panose="020F0502020204030204" pitchFamily="34" charset="0"/>
                <a:ea typeface="Lucida Sans" panose="020B0602030504020204" pitchFamily="34" charset="0"/>
                <a:cs typeface="Lucida Sans" panose="020B0602030504020204" pitchFamily="34" charset="0"/>
              </a:rPr>
              <a:t>URL : </a:t>
            </a:r>
            <a:r>
              <a:rPr lang="en-US" sz="1600" u="sng" dirty="0">
                <a:solidFill>
                  <a:srgbClr val="0563C1"/>
                </a:solidFill>
                <a:latin typeface="Calibri" panose="020F0502020204030204" pitchFamily="34" charset="0"/>
                <a:ea typeface="Lucida Sans" panose="020B0602030504020204" pitchFamily="34" charset="0"/>
                <a:cs typeface="Lucida Sans" panose="020B0602030504020204" pitchFamily="34" charset="0"/>
                <a:hlinkClick r:id="rId2"/>
              </a:rPr>
              <a:t>https://ru.dsplib.org/content/signal_qpsk/signal_qpsk.html</a:t>
            </a:r>
            <a:r>
              <a:rPr lang="en-US" sz="1600" dirty="0">
                <a:latin typeface="Calibri" panose="020F0502020204030204" pitchFamily="34" charset="0"/>
                <a:ea typeface="Lucida Sans" panose="020B0602030504020204" pitchFamily="34" charset="0"/>
                <a:cs typeface="Lucida Sans" panose="020B0602030504020204" pitchFamily="34" charset="0"/>
              </a:rPr>
              <a:t> </a:t>
            </a:r>
            <a:endParaRPr lang="ru-RU" sz="1600" dirty="0">
              <a:latin typeface="Calibri" panose="020F0502020204030204" pitchFamily="34" charset="0"/>
              <a:ea typeface="Lucida Sans" panose="020B0602030504020204" pitchFamily="34" charset="0"/>
              <a:cs typeface="Lucida Sans" panose="020B0602030504020204" pitchFamily="34" charset="0"/>
            </a:endParaRPr>
          </a:p>
          <a:p>
            <a:pPr marL="342900" lvl="0" indent="-342900">
              <a:lnSpc>
                <a:spcPct val="150000"/>
              </a:lnSpc>
              <a:spcBef>
                <a:spcPts val="275"/>
              </a:spcBef>
              <a:spcAft>
                <a:spcPts val="0"/>
              </a:spcAft>
              <a:buFont typeface="+mj-lt"/>
              <a:buAutoNum type="arabicPeriod"/>
              <a:tabLst>
                <a:tab pos="182245" algn="l"/>
              </a:tabLst>
            </a:pPr>
            <a:r>
              <a:rPr lang="en-US" sz="1600" u="sng" dirty="0">
                <a:solidFill>
                  <a:srgbClr val="0563C1"/>
                </a:solidFill>
                <a:latin typeface="Calibri" panose="020F0502020204030204" pitchFamily="34" charset="0"/>
                <a:ea typeface="Lucida Sans" panose="020B0602030504020204" pitchFamily="34" charset="0"/>
                <a:cs typeface="Lucida Sans" panose="020B0602030504020204" pitchFamily="34" charset="0"/>
                <a:hlinkClick r:id="rId3"/>
              </a:rPr>
              <a:t>https://testbook.com/objective-questions/mcq-on-amplitude-modulation--5eea6a0f39140f30f369e678#:~:text=Amplitude%20Modulation%20(AM):%20The,based%20on%20the%20message%20signal</a:t>
            </a:r>
            <a:endParaRPr lang="ru-RU" sz="1600" dirty="0">
              <a:latin typeface="Lucida Sans" panose="020B0602030504020204" pitchFamily="34" charset="0"/>
              <a:ea typeface="Lucida Sans" panose="020B0602030504020204" pitchFamily="34" charset="0"/>
              <a:cs typeface="Lucida Sans" panose="020B0602030504020204" pitchFamily="34" charset="0"/>
            </a:endParaRPr>
          </a:p>
        </p:txBody>
      </p:sp>
    </p:spTree>
    <p:extLst>
      <p:ext uri="{BB962C8B-B14F-4D97-AF65-F5344CB8AC3E}">
        <p14:creationId xmlns:p14="http://schemas.microsoft.com/office/powerpoint/2010/main" val="155298882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89527" y="432026"/>
            <a:ext cx="11360728" cy="4331955"/>
          </a:xfrm>
          <a:prstGeom prst="rect">
            <a:avLst/>
          </a:prstGeom>
        </p:spPr>
        <p:txBody>
          <a:bodyPr wrap="square">
            <a:spAutoFit/>
          </a:bodyPr>
          <a:lstStyle/>
          <a:p>
            <a:pPr marL="342900" lvl="0" indent="-342900">
              <a:lnSpc>
                <a:spcPct val="150000"/>
              </a:lnSpc>
              <a:spcBef>
                <a:spcPts val="275"/>
              </a:spcBef>
              <a:spcAft>
                <a:spcPts val="0"/>
              </a:spcAft>
              <a:buFont typeface="+mj-lt"/>
              <a:buAutoNum type="arabicPeriod" startAt="10"/>
              <a:tabLst>
                <a:tab pos="182245" algn="l"/>
              </a:tabLst>
            </a:pPr>
            <a:r>
              <a:rPr lang="en-US" u="sng" dirty="0">
                <a:solidFill>
                  <a:srgbClr val="0563C1"/>
                </a:solidFill>
                <a:latin typeface="Calibri" panose="020F0502020204030204" pitchFamily="34" charset="0"/>
                <a:ea typeface="Lucida Sans" panose="020B0602030504020204" pitchFamily="34" charset="0"/>
                <a:cs typeface="Lucida Sans" panose="020B0602030504020204" pitchFamily="34" charset="0"/>
                <a:hlinkClick r:id="rId2"/>
              </a:rPr>
              <a:t>https://docs.cntd.ru/document/1200019859</a:t>
            </a:r>
            <a:endParaRPr lang="ru-RU" u="sng" dirty="0">
              <a:solidFill>
                <a:srgbClr val="0563C1"/>
              </a:solidFill>
              <a:latin typeface="Calibri" panose="020F0502020204030204" pitchFamily="34" charset="0"/>
              <a:ea typeface="Lucida Sans" panose="020B0602030504020204" pitchFamily="34" charset="0"/>
              <a:cs typeface="Lucida Sans" panose="020B0602030504020204" pitchFamily="34" charset="0"/>
            </a:endParaRPr>
          </a:p>
          <a:p>
            <a:pPr marL="342900" lvl="0" indent="-342900">
              <a:lnSpc>
                <a:spcPct val="150000"/>
              </a:lnSpc>
              <a:spcBef>
                <a:spcPts val="275"/>
              </a:spcBef>
              <a:spcAft>
                <a:spcPts val="0"/>
              </a:spcAft>
              <a:buFont typeface="+mj-lt"/>
              <a:buAutoNum type="arabicPeriod" startAt="10"/>
              <a:tabLst>
                <a:tab pos="182245" algn="l"/>
              </a:tabLst>
            </a:pPr>
            <a:r>
              <a:rPr lang="en-US" dirty="0">
                <a:latin typeface="Lucida Sans" panose="020B0602030504020204" pitchFamily="34" charset="0"/>
                <a:ea typeface="Lucida Sans" panose="020B0602030504020204" pitchFamily="34" charset="0"/>
                <a:cs typeface="Lucida Sans" panose="020B0602030504020204" pitchFamily="34" charset="0"/>
                <a:hlinkClick r:id="rId3"/>
              </a:rPr>
              <a:t>https://sound-au.com/articles/am-modulation.htm</a:t>
            </a:r>
            <a:endParaRPr lang="ru-RU" dirty="0">
              <a:latin typeface="Lucida Sans" panose="020B0602030504020204" pitchFamily="34" charset="0"/>
              <a:ea typeface="Lucida Sans" panose="020B0602030504020204" pitchFamily="34" charset="0"/>
              <a:cs typeface="Lucida Sans" panose="020B0602030504020204" pitchFamily="34" charset="0"/>
            </a:endParaRPr>
          </a:p>
          <a:p>
            <a:pPr marL="342900" lvl="0" indent="-342900">
              <a:lnSpc>
                <a:spcPct val="150000"/>
              </a:lnSpc>
              <a:spcAft>
                <a:spcPts val="1000"/>
              </a:spcAft>
              <a:buFont typeface="+mj-lt"/>
              <a:buAutoNum type="arabicPeriod" startAt="10"/>
              <a:tabLst>
                <a:tab pos="457200" algn="l"/>
              </a:tabLst>
            </a:pPr>
            <a:r>
              <a:rPr lang="en-US" dirty="0">
                <a:latin typeface="Comic Sans MS" panose="030F0702030302020204" pitchFamily="66" charset="0"/>
                <a:ea typeface="Times New Roman" panose="02020603050405020304" pitchFamily="18" charset="0"/>
                <a:cs typeface="Times New Roman" panose="02020603050405020304" pitchFamily="18" charset="0"/>
              </a:rPr>
              <a:t>Cahn </a:t>
            </a:r>
            <a:r>
              <a:rPr lang="ru-RU" dirty="0">
                <a:latin typeface="Comic Sans MS" panose="030F0702030302020204" pitchFamily="66" charset="0"/>
                <a:ea typeface="Times New Roman" panose="02020603050405020304" pitchFamily="18" charset="0"/>
                <a:cs typeface="Times New Roman" panose="02020603050405020304" pitchFamily="18" charset="0"/>
              </a:rPr>
              <a:t>С</a:t>
            </a:r>
            <a:r>
              <a:rPr lang="en-US" dirty="0">
                <a:latin typeface="Comic Sans MS" panose="030F0702030302020204" pitchFamily="66" charset="0"/>
                <a:ea typeface="Times New Roman" panose="02020603050405020304" pitchFamily="18" charset="0"/>
                <a:cs typeface="Times New Roman" panose="02020603050405020304" pitchFamily="18" charset="0"/>
              </a:rPr>
              <a:t>. R. Combined Digital Phase and Amplitude Modulation Communication Systems // IRE Trans. </a:t>
            </a:r>
            <a:r>
              <a:rPr lang="ru-RU" dirty="0">
                <a:latin typeface="Comic Sans MS" panose="030F0702030302020204" pitchFamily="66" charset="0"/>
                <a:ea typeface="Times New Roman" panose="02020603050405020304" pitchFamily="18" charset="0"/>
                <a:cs typeface="Times New Roman" panose="02020603050405020304" pitchFamily="18" charset="0"/>
              </a:rPr>
              <a:t>CS-8. - 1960. - </a:t>
            </a:r>
            <a:r>
              <a:rPr lang="ru-RU" dirty="0" err="1">
                <a:latin typeface="Comic Sans MS" panose="030F0702030302020204" pitchFamily="66" charset="0"/>
                <a:ea typeface="Times New Roman" panose="02020603050405020304" pitchFamily="18" charset="0"/>
                <a:cs typeface="Times New Roman" panose="02020603050405020304" pitchFamily="18" charset="0"/>
              </a:rPr>
              <a:t>Sept</a:t>
            </a:r>
            <a:r>
              <a:rPr lang="ru-RU" dirty="0">
                <a:latin typeface="Comic Sans MS" panose="030F0702030302020204" pitchFamily="66" charset="0"/>
                <a:ea typeface="Times New Roman" panose="02020603050405020304" pitchFamily="18" charset="0"/>
                <a:cs typeface="Times New Roman" panose="02020603050405020304" pitchFamily="18" charset="0"/>
              </a:rPr>
              <a:t>.</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50000"/>
              </a:lnSpc>
              <a:spcAft>
                <a:spcPts val="1000"/>
              </a:spcAft>
              <a:buFont typeface="+mj-lt"/>
              <a:buAutoNum type="arabicPeriod" startAt="10"/>
              <a:tabLst>
                <a:tab pos="457200" algn="l"/>
              </a:tabLst>
            </a:pPr>
            <a:r>
              <a:rPr lang="en-US" dirty="0" err="1">
                <a:latin typeface="Comic Sans MS" panose="030F0702030302020204" pitchFamily="66" charset="0"/>
                <a:ea typeface="Times New Roman" panose="02020603050405020304" pitchFamily="18" charset="0"/>
                <a:cs typeface="Times New Roman" panose="02020603050405020304" pitchFamily="18" charset="0"/>
              </a:rPr>
              <a:t>Campopiano</a:t>
            </a:r>
            <a:r>
              <a:rPr lang="en-US" dirty="0">
                <a:latin typeface="Comic Sans MS" panose="030F0702030302020204" pitchFamily="66" charset="0"/>
                <a:ea typeface="Times New Roman" panose="02020603050405020304" pitchFamily="18" charset="0"/>
                <a:cs typeface="Times New Roman" panose="02020603050405020304" pitchFamily="18" charset="0"/>
              </a:rPr>
              <a:t> C. N., Glazer B. C. A Coherent Digital Amplitude and Phase Modulation </a:t>
            </a:r>
            <a:r>
              <a:rPr lang="en-US" dirty="0" err="1">
                <a:latin typeface="Comic Sans MS" panose="030F0702030302020204" pitchFamily="66" charset="0"/>
                <a:ea typeface="Times New Roman" panose="02020603050405020304" pitchFamily="18" charset="0"/>
                <a:cs typeface="Times New Roman" panose="02020603050405020304" pitchFamily="18" charset="0"/>
              </a:rPr>
              <a:t>Sheme</a:t>
            </a:r>
            <a:r>
              <a:rPr lang="en-US" dirty="0">
                <a:latin typeface="Comic Sans MS" panose="030F0702030302020204" pitchFamily="66" charset="0"/>
                <a:ea typeface="Times New Roman" panose="02020603050405020304" pitchFamily="18" charset="0"/>
                <a:cs typeface="Times New Roman" panose="02020603050405020304" pitchFamily="18" charset="0"/>
              </a:rPr>
              <a:t> // IRE Trans. </a:t>
            </a:r>
            <a:r>
              <a:rPr lang="ru-RU" dirty="0">
                <a:latin typeface="Comic Sans MS" panose="030F0702030302020204" pitchFamily="66" charset="0"/>
                <a:ea typeface="Times New Roman" panose="02020603050405020304" pitchFamily="18" charset="0"/>
                <a:cs typeface="Times New Roman" panose="02020603050405020304" pitchFamily="18" charset="0"/>
              </a:rPr>
              <a:t>CS-10. - 1962. - </a:t>
            </a:r>
            <a:r>
              <a:rPr lang="ru-RU" dirty="0" err="1">
                <a:latin typeface="Comic Sans MS" panose="030F0702030302020204" pitchFamily="66" charset="0"/>
                <a:ea typeface="Times New Roman" panose="02020603050405020304" pitchFamily="18" charset="0"/>
                <a:cs typeface="Times New Roman" panose="02020603050405020304" pitchFamily="18" charset="0"/>
              </a:rPr>
              <a:t>March</a:t>
            </a:r>
            <a:r>
              <a:rPr lang="ru-RU" dirty="0">
                <a:latin typeface="Comic Sans MS" panose="030F0702030302020204" pitchFamily="66" charset="0"/>
                <a:ea typeface="Times New Roman" panose="02020603050405020304" pitchFamily="18" charset="0"/>
                <a:cs typeface="Times New Roman" panose="02020603050405020304" pitchFamily="18" charset="0"/>
              </a:rPr>
              <a:t>.</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50000"/>
              </a:lnSpc>
              <a:spcAft>
                <a:spcPts val="1000"/>
              </a:spcAft>
              <a:buFont typeface="+mj-lt"/>
              <a:buAutoNum type="arabicPeriod" startAt="10"/>
              <a:tabLst>
                <a:tab pos="457200" algn="l"/>
              </a:tabLst>
            </a:pPr>
            <a:r>
              <a:rPr lang="en-US" dirty="0" err="1">
                <a:latin typeface="Comic Sans MS" panose="030F0702030302020204" pitchFamily="66" charset="0"/>
                <a:ea typeface="Times New Roman" panose="02020603050405020304" pitchFamily="18" charset="0"/>
                <a:cs typeface="Times New Roman" panose="02020603050405020304" pitchFamily="18" charset="0"/>
              </a:rPr>
              <a:t>Slepian</a:t>
            </a:r>
            <a:r>
              <a:rPr lang="en-US" dirty="0">
                <a:latin typeface="Comic Sans MS" panose="030F0702030302020204" pitchFamily="66" charset="0"/>
                <a:ea typeface="Times New Roman" panose="02020603050405020304" pitchFamily="18" charset="0"/>
                <a:cs typeface="Times New Roman" panose="02020603050405020304" pitchFamily="18" charset="0"/>
              </a:rPr>
              <a:t> D. Permutation Modulation. // </a:t>
            </a:r>
            <a:r>
              <a:rPr lang="en-US" dirty="0" err="1">
                <a:latin typeface="Comic Sans MS" panose="030F0702030302020204" pitchFamily="66" charset="0"/>
                <a:ea typeface="Times New Roman" panose="02020603050405020304" pitchFamily="18" charset="0"/>
                <a:cs typeface="Times New Roman" panose="02020603050405020304" pitchFamily="18" charset="0"/>
              </a:rPr>
              <a:t>Proc</a:t>
            </a:r>
            <a:r>
              <a:rPr lang="en-US" dirty="0">
                <a:latin typeface="Comic Sans MS" panose="030F0702030302020204" pitchFamily="66" charset="0"/>
                <a:ea typeface="Times New Roman" panose="02020603050405020304" pitchFamily="18" charset="0"/>
                <a:cs typeface="Times New Roman" panose="02020603050405020304" pitchFamily="18" charset="0"/>
              </a:rPr>
              <a:t> IEEE. - 1965. - № 3.</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50000"/>
              </a:lnSpc>
              <a:spcBef>
                <a:spcPts val="275"/>
              </a:spcBef>
              <a:spcAft>
                <a:spcPts val="0"/>
              </a:spcAft>
              <a:buFont typeface="+mj-lt"/>
              <a:buAutoNum type="arabicPeriod" startAt="10"/>
              <a:tabLst>
                <a:tab pos="182245" algn="l"/>
              </a:tabLst>
            </a:pPr>
            <a:endParaRPr lang="ru-RU" dirty="0">
              <a:latin typeface="Lucida Sans" panose="020B0602030504020204" pitchFamily="34" charset="0"/>
              <a:ea typeface="Lucida Sans" panose="020B0602030504020204" pitchFamily="34" charset="0"/>
              <a:cs typeface="Lucida Sans" panose="020B0602030504020204" pitchFamily="34" charset="0"/>
            </a:endParaRPr>
          </a:p>
          <a:p>
            <a:pPr lvl="0">
              <a:lnSpc>
                <a:spcPct val="150000"/>
              </a:lnSpc>
              <a:spcBef>
                <a:spcPts val="275"/>
              </a:spcBef>
              <a:spcAft>
                <a:spcPts val="0"/>
              </a:spcAft>
              <a:tabLst>
                <a:tab pos="182245" algn="l"/>
              </a:tabLst>
            </a:pPr>
            <a:endParaRPr lang="ru-RU" dirty="0">
              <a:latin typeface="Lucida Sans" panose="020B0602030504020204" pitchFamily="34" charset="0"/>
              <a:ea typeface="Lucida Sans" panose="020B0602030504020204" pitchFamily="34" charset="0"/>
              <a:cs typeface="Lucida Sans" panose="020B0602030504020204" pitchFamily="34" charset="0"/>
            </a:endParaRPr>
          </a:p>
        </p:txBody>
      </p:sp>
    </p:spTree>
    <p:extLst>
      <p:ext uri="{BB962C8B-B14F-4D97-AF65-F5344CB8AC3E}">
        <p14:creationId xmlns:p14="http://schemas.microsoft.com/office/powerpoint/2010/main" val="238677738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279584" y="538079"/>
            <a:ext cx="1336648" cy="369332"/>
          </a:xfrm>
          <a:prstGeom prst="rect">
            <a:avLst/>
          </a:prstGeom>
        </p:spPr>
        <p:txBody>
          <a:bodyPr wrap="none">
            <a:spAutoFit/>
          </a:bodyPr>
          <a:lstStyle/>
          <a:p>
            <a:r>
              <a:rPr lang="ru-RU" spc="-3" dirty="0"/>
              <a:t>Оглавление</a:t>
            </a:r>
            <a:endParaRPr lang="ru-RU" dirty="0"/>
          </a:p>
        </p:txBody>
      </p:sp>
      <p:sp>
        <p:nvSpPr>
          <p:cNvPr id="3" name="Прямоугольник 2"/>
          <p:cNvSpPr/>
          <p:nvPr/>
        </p:nvSpPr>
        <p:spPr>
          <a:xfrm>
            <a:off x="1052945" y="789572"/>
            <a:ext cx="10307782" cy="5480668"/>
          </a:xfrm>
          <a:prstGeom prst="rect">
            <a:avLst/>
          </a:prstGeom>
        </p:spPr>
        <p:txBody>
          <a:bodyPr wrap="square">
            <a:spAutoFit/>
          </a:bodyPr>
          <a:lstStyle/>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ВВЕДЕНИЕ</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1. Радиопередающие устройства систем радиосвязи</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1.1 Основные функциональные схемы передатчиков</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1.1.1 Передатчик с модуляцией на промежуточной частоте и</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последующим переносом модулированного сигнала на несущую частоту.</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1.1.2 Передатчик с модуляцией на несущей частоте</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1.1.3 Передатчик с модуляцией в петле обратной связи.</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 2. Структура передатчика</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2.1 Возбудитель</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2.1.1 Типовые схемы автогенераторов.</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2.1.2 Основные факторы влияющие на стабильность работы АГ</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2.1.3 Кварцевые автогенераторы</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2.2 Генератор с внешним возбуждением (ГВВ)</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2.2.1 Гармонический анализ импульсов тока генератора</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48236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type="body" idx="1"/>
          </p:nvPr>
        </p:nvSpPr>
        <p:spPr>
          <a:xfrm>
            <a:off x="665017" y="325005"/>
            <a:ext cx="10889673" cy="5715577"/>
          </a:xfrm>
        </p:spPr>
        <p:txBody>
          <a:bodyPr>
            <a:normAutofit fontScale="85000" lnSpcReduction="10000"/>
          </a:bodyPr>
          <a:lstStyle/>
          <a:p>
            <a:pPr marL="0" indent="365125" algn="just">
              <a:lnSpc>
                <a:spcPct val="160000"/>
              </a:lnSpc>
              <a:buNone/>
            </a:pPr>
            <a:r>
              <a:rPr lang="ru-RU" altLang="ru-RU" sz="2000" dirty="0"/>
              <a:t>Формировать сигнал на пониженной промежуточной частоте удобнее, чем на высокой частоте. Ширину  спектра модулирующего сигнала ограничивает  формирующий фильтр, например до величины полосы канала тональной частоты (</a:t>
            </a:r>
            <a:r>
              <a:rPr lang="ru-RU" altLang="ru-RU" sz="2000" dirty="0" err="1"/>
              <a:t>антиалайзинговый</a:t>
            </a:r>
            <a:r>
              <a:rPr lang="ru-RU" altLang="ru-RU" sz="2000" dirty="0"/>
              <a:t> фильтр). Модуляция производится на относительно низкой промежуточной частоте (десятки мегагерц). Низкая, постоянная по величине частота позволяет реализовать модулятор с наилучшими, оптимальными параметрами. В большинстве случаев, модулятор строится на основе квадратурной схемы, что обеспечивает почти идеальную модуляционную характеристику во всей полосе частот сигнала. </a:t>
            </a:r>
          </a:p>
          <a:p>
            <a:pPr marL="0" indent="365125" algn="just">
              <a:lnSpc>
                <a:spcPct val="160000"/>
              </a:lnSpc>
              <a:buNone/>
            </a:pPr>
            <a:r>
              <a:rPr lang="ru-RU" altLang="ru-RU" sz="2000" dirty="0"/>
              <a:t>Полосовой фильтр после модулятора подавляет возникшие при модуляции паразитные комбинационные составляющие и далее модулированный сигнал переносится на высокую несущую частоту. При этом сохраняются параметры модулированного сигнала на рабочей частоте из всего диапазона несущих частот передатчика. </a:t>
            </a:r>
          </a:p>
          <a:p>
            <a:pPr marL="0" indent="365125" algn="just">
              <a:lnSpc>
                <a:spcPct val="160000"/>
              </a:lnSpc>
              <a:buNone/>
            </a:pPr>
            <a:r>
              <a:rPr lang="ru-RU" altLang="ru-RU" sz="2000" dirty="0"/>
              <a:t>Недостатком такой схемы являются довольно большие аппаратные затраты и избыточное потребление мощности источника питания, что особенно критично в мобильных системах. Кроме того, процедура переноса сигнала является дополнительным источником паразитных комбинационных частот, устранить которые должен дополнительный фильтр на входе усилителя мощности.</a:t>
            </a:r>
          </a:p>
        </p:txBody>
      </p:sp>
    </p:spTree>
    <p:extLst>
      <p:ext uri="{BB962C8B-B14F-4D97-AF65-F5344CB8AC3E}">
        <p14:creationId xmlns:p14="http://schemas.microsoft.com/office/powerpoint/2010/main" val="386948207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32873" y="293783"/>
            <a:ext cx="8211127" cy="3650358"/>
          </a:xfrm>
          <a:prstGeom prst="rect">
            <a:avLst/>
          </a:prstGeom>
        </p:spPr>
        <p:txBody>
          <a:bodyPr wrap="square">
            <a:spAutoFit/>
          </a:bodyPr>
          <a:lstStyle/>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2.2.2 Основные энергетические соотношения ГВВ в граничном режиме.</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2.2.3 Нагрузочные характеристики ГВВ</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2.2.4 Особенности </a:t>
            </a:r>
            <a:r>
              <a:rPr lang="ru-RU" sz="1600" dirty="0" err="1">
                <a:latin typeface="Calibri" panose="020F0502020204030204" pitchFamily="34" charset="0"/>
                <a:ea typeface="Calibri" panose="020F0502020204030204" pitchFamily="34" charset="0"/>
                <a:cs typeface="Times New Roman" panose="02020603050405020304" pitchFamily="18" charset="0"/>
              </a:rPr>
              <a:t>схемотехники</a:t>
            </a:r>
            <a:r>
              <a:rPr lang="ru-RU" sz="1600" dirty="0">
                <a:latin typeface="Calibri" panose="020F0502020204030204" pitchFamily="34" charset="0"/>
                <a:ea typeface="Calibri" panose="020F0502020204030204" pitchFamily="34" charset="0"/>
                <a:cs typeface="Times New Roman" panose="02020603050405020304" pitchFamily="18" charset="0"/>
              </a:rPr>
              <a:t> ГВВ</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2.2.4.1 Транзисторный ГВВ с общим эмиттером</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2.2.4.2 Транзисторный ГВВ с общей базой</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2.2.6 Схемы выходных каскадов радиопередатчиков</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 2.3 Модуляция</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2.3.1 Схемы модуляторов</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ЗАКЛЮЧЕНИЕ</a:t>
            </a:r>
          </a:p>
          <a:p>
            <a:pPr>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 Использованная литература</a:t>
            </a:r>
            <a:endParaRPr lang="ru-RU" sz="1600" dirty="0"/>
          </a:p>
        </p:txBody>
      </p:sp>
    </p:spTree>
    <p:extLst>
      <p:ext uri="{BB962C8B-B14F-4D97-AF65-F5344CB8AC3E}">
        <p14:creationId xmlns:p14="http://schemas.microsoft.com/office/powerpoint/2010/main" val="145561584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82054" y="891615"/>
            <a:ext cx="10210202" cy="3854609"/>
          </a:xfrm>
          <a:prstGeom prst="rect">
            <a:avLst/>
          </a:prstGeom>
          <a:noFill/>
        </p:spPr>
        <p:txBody>
          <a:bodyPr vert="horz" wrap="square" lIns="0" tIns="7330" rIns="0" bIns="0" rtlCol="0">
            <a:spAutoFit/>
          </a:bodyPr>
          <a:lstStyle/>
          <a:p>
            <a:pPr algn="ctr"/>
            <a:r>
              <a:rPr sz="1400" spc="-6" dirty="0">
                <a:latin typeface="Times New Roman"/>
                <a:cs typeface="Times New Roman"/>
              </a:rPr>
              <a:t>Учебное </a:t>
            </a:r>
            <a:r>
              <a:rPr sz="1400" spc="-3" dirty="0">
                <a:latin typeface="Times New Roman"/>
                <a:cs typeface="Times New Roman"/>
              </a:rPr>
              <a:t>электронное </a:t>
            </a:r>
            <a:r>
              <a:rPr sz="1400" spc="-6" dirty="0">
                <a:latin typeface="Times New Roman"/>
                <a:cs typeface="Times New Roman"/>
              </a:rPr>
              <a:t>мультимедийное</a:t>
            </a:r>
            <a:r>
              <a:rPr sz="1400" spc="38" dirty="0">
                <a:latin typeface="Times New Roman"/>
                <a:cs typeface="Times New Roman"/>
              </a:rPr>
              <a:t> </a:t>
            </a:r>
            <a:r>
              <a:rPr sz="1400" spc="-3" dirty="0">
                <a:latin typeface="Times New Roman"/>
                <a:cs typeface="Times New Roman"/>
              </a:rPr>
              <a:t>издание</a:t>
            </a:r>
            <a:endParaRPr sz="1400" dirty="0">
              <a:latin typeface="Times New Roman"/>
              <a:cs typeface="Times New Roman"/>
            </a:endParaRPr>
          </a:p>
          <a:p>
            <a:pPr algn="ctr"/>
            <a:endParaRPr sz="1200" dirty="0">
              <a:latin typeface="Times New Roman"/>
              <a:cs typeface="Times New Roman"/>
            </a:endParaRPr>
          </a:p>
          <a:p>
            <a:pPr algn="ctr"/>
            <a:r>
              <a:rPr sz="1400" spc="-3" dirty="0">
                <a:latin typeface="Times New Roman"/>
                <a:cs typeface="Times New Roman"/>
              </a:rPr>
              <a:t>ДАНИЛОВ </a:t>
            </a:r>
            <a:r>
              <a:rPr sz="1400" spc="-6" dirty="0">
                <a:latin typeface="Times New Roman"/>
                <a:cs typeface="Times New Roman"/>
              </a:rPr>
              <a:t>Станислав</a:t>
            </a:r>
            <a:r>
              <a:rPr sz="1400" spc="6" dirty="0">
                <a:latin typeface="Times New Roman"/>
                <a:cs typeface="Times New Roman"/>
              </a:rPr>
              <a:t> </a:t>
            </a:r>
            <a:r>
              <a:rPr sz="1400" spc="-3" dirty="0">
                <a:latin typeface="Times New Roman"/>
                <a:cs typeface="Times New Roman"/>
              </a:rPr>
              <a:t>Николаевич</a:t>
            </a:r>
            <a:endParaRPr sz="1400" dirty="0">
              <a:latin typeface="Times New Roman"/>
              <a:cs typeface="Times New Roman"/>
            </a:endParaRPr>
          </a:p>
          <a:p>
            <a:pPr algn="ctr"/>
            <a:endParaRPr sz="1200" dirty="0">
              <a:latin typeface="Times New Roman"/>
              <a:cs typeface="Times New Roman"/>
            </a:endParaRPr>
          </a:p>
          <a:p>
            <a:pPr algn="ctr"/>
            <a:r>
              <a:rPr lang="ru-RU" sz="2800" spc="-3" dirty="0">
                <a:latin typeface="Times New Roman" panose="02020603050405020304" pitchFamily="18" charset="0"/>
                <a:cs typeface="Times New Roman" panose="02020603050405020304" pitchFamily="18" charset="0"/>
              </a:rPr>
              <a:t>ВВЕДЕНИЕ В ТЕХНИКУ ПРИЕМА </a:t>
            </a:r>
            <a:endParaRPr lang="ru-RU" sz="2800" spc="-3" dirty="0" smtClean="0">
              <a:latin typeface="Times New Roman" panose="02020603050405020304" pitchFamily="18" charset="0"/>
              <a:cs typeface="Times New Roman" panose="02020603050405020304" pitchFamily="18" charset="0"/>
            </a:endParaRPr>
          </a:p>
          <a:p>
            <a:pPr algn="ctr"/>
            <a:r>
              <a:rPr lang="ru-RU" sz="2800" spc="-3" dirty="0" smtClean="0">
                <a:latin typeface="Times New Roman" panose="02020603050405020304" pitchFamily="18" charset="0"/>
                <a:cs typeface="Times New Roman" panose="02020603050405020304" pitchFamily="18" charset="0"/>
              </a:rPr>
              <a:t>И </a:t>
            </a:r>
            <a:r>
              <a:rPr lang="ru-RU" sz="2800" spc="-3" dirty="0">
                <a:latin typeface="Times New Roman" panose="02020603050405020304" pitchFamily="18" charset="0"/>
                <a:cs typeface="Times New Roman" panose="02020603050405020304" pitchFamily="18" charset="0"/>
              </a:rPr>
              <a:t>ПЕРЕДАЧИ РАДИОСИГНАЛОВ</a:t>
            </a:r>
            <a:endParaRPr lang="ru-RU" sz="2800" spc="-6" dirty="0">
              <a:latin typeface="Times New Roman" panose="02020603050405020304" pitchFamily="18" charset="0"/>
              <a:cs typeface="Times New Roman" panose="02020603050405020304" pitchFamily="18" charset="0"/>
            </a:endParaRPr>
          </a:p>
          <a:p>
            <a:pPr algn="ctr"/>
            <a:endParaRPr lang="ru-RU" sz="1400" spc="-6" dirty="0" smtClean="0">
              <a:latin typeface="Times New Roman"/>
              <a:cs typeface="Times New Roman"/>
            </a:endParaRPr>
          </a:p>
          <a:p>
            <a:pPr algn="ctr"/>
            <a:r>
              <a:rPr lang="ru-RU" sz="1400" spc="-3" dirty="0">
                <a:latin typeface="Times New Roman" panose="02020603050405020304" pitchFamily="18" charset="0"/>
                <a:cs typeface="Times New Roman" panose="02020603050405020304" pitchFamily="18" charset="0"/>
              </a:rPr>
              <a:t>В двух частях</a:t>
            </a:r>
            <a:br>
              <a:rPr lang="ru-RU" sz="1400" spc="-3" dirty="0">
                <a:latin typeface="Times New Roman" panose="02020603050405020304" pitchFamily="18" charset="0"/>
                <a:cs typeface="Times New Roman" panose="02020603050405020304" pitchFamily="18" charset="0"/>
              </a:rPr>
            </a:br>
            <a:r>
              <a:rPr lang="ru-RU" sz="500" spc="-3" dirty="0">
                <a:latin typeface="Times New Roman" panose="02020603050405020304" pitchFamily="18" charset="0"/>
                <a:cs typeface="Times New Roman" panose="02020603050405020304" pitchFamily="18" charset="0"/>
              </a:rPr>
              <a:t>а</a:t>
            </a:r>
            <a:r>
              <a:rPr lang="ru-RU" spc="-3" dirty="0">
                <a:latin typeface="Times New Roman" panose="02020603050405020304" pitchFamily="18" charset="0"/>
                <a:cs typeface="Times New Roman" panose="02020603050405020304" pitchFamily="18" charset="0"/>
              </a:rPr>
              <a:t/>
            </a:r>
            <a:br>
              <a:rPr lang="ru-RU" spc="-3" dirty="0">
                <a:latin typeface="Times New Roman" panose="02020603050405020304" pitchFamily="18" charset="0"/>
                <a:cs typeface="Times New Roman" panose="02020603050405020304" pitchFamily="18" charset="0"/>
              </a:rPr>
            </a:br>
            <a:r>
              <a:rPr lang="ru-RU" sz="1400" spc="-3" dirty="0">
                <a:latin typeface="Times New Roman" panose="02020603050405020304" pitchFamily="18" charset="0"/>
                <a:cs typeface="Times New Roman" panose="02020603050405020304" pitchFamily="18" charset="0"/>
              </a:rPr>
              <a:t>Часть 1</a:t>
            </a:r>
            <a:endParaRPr lang="ru-RU" spc="-3" dirty="0">
              <a:latin typeface="Times New Roman" panose="02020603050405020304" pitchFamily="18" charset="0"/>
              <a:cs typeface="Times New Roman" panose="02020603050405020304" pitchFamily="18" charset="0"/>
            </a:endParaRPr>
          </a:p>
          <a:p>
            <a:pPr algn="ctr"/>
            <a:endParaRPr lang="ru-RU" sz="1400" spc="-6" dirty="0" smtClean="0">
              <a:latin typeface="Times New Roman"/>
              <a:cs typeface="Times New Roman"/>
            </a:endParaRPr>
          </a:p>
          <a:p>
            <a:pPr algn="ctr"/>
            <a:r>
              <a:rPr sz="1400" spc="-6" dirty="0" err="1" smtClean="0">
                <a:latin typeface="Times New Roman"/>
                <a:cs typeface="Times New Roman"/>
              </a:rPr>
              <a:t>Учебное</a:t>
            </a:r>
            <a:r>
              <a:rPr sz="1400" spc="3" dirty="0" smtClean="0">
                <a:latin typeface="Times New Roman"/>
                <a:cs typeface="Times New Roman"/>
              </a:rPr>
              <a:t> </a:t>
            </a:r>
            <a:r>
              <a:rPr sz="1400" spc="-6" dirty="0">
                <a:latin typeface="Times New Roman"/>
                <a:cs typeface="Times New Roman"/>
              </a:rPr>
              <a:t>пособие</a:t>
            </a:r>
            <a:endParaRPr sz="1400" dirty="0">
              <a:latin typeface="Times New Roman"/>
              <a:cs typeface="Times New Roman"/>
            </a:endParaRPr>
          </a:p>
          <a:p>
            <a:pPr algn="ctr"/>
            <a:endParaRPr sz="1400" dirty="0">
              <a:latin typeface="Times New Roman"/>
              <a:cs typeface="Times New Roman"/>
            </a:endParaRPr>
          </a:p>
          <a:p>
            <a:pPr algn="ctr"/>
            <a:endParaRPr sz="1400" dirty="0">
              <a:latin typeface="Times New Roman"/>
              <a:cs typeface="Times New Roman"/>
            </a:endParaRPr>
          </a:p>
          <a:p>
            <a:pPr marR="176736" algn="ctr"/>
            <a:r>
              <a:rPr sz="1300" spc="-3" dirty="0" err="1">
                <a:latin typeface="Times New Roman"/>
                <a:cs typeface="Times New Roman"/>
              </a:rPr>
              <a:t>Редакт</a:t>
            </a:r>
            <a:r>
              <a:rPr lang="ru-RU" sz="1300" spc="-3" dirty="0">
                <a:latin typeface="Times New Roman"/>
                <a:cs typeface="Times New Roman"/>
              </a:rPr>
              <a:t>ор</a:t>
            </a:r>
            <a:r>
              <a:rPr sz="1300" spc="-3" dirty="0">
                <a:latin typeface="Times New Roman"/>
                <a:cs typeface="Times New Roman"/>
              </a:rPr>
              <a:t> </a:t>
            </a:r>
            <a:r>
              <a:rPr lang="ru-RU" sz="1300" dirty="0">
                <a:latin typeface="Times New Roman"/>
                <a:cs typeface="Times New Roman"/>
              </a:rPr>
              <a:t>Л</a:t>
            </a:r>
            <a:r>
              <a:rPr sz="1300" dirty="0">
                <a:latin typeface="Times New Roman"/>
                <a:cs typeface="Times New Roman"/>
              </a:rPr>
              <a:t>. </a:t>
            </a:r>
            <a:r>
              <a:rPr lang="ru-RU" sz="1300" spc="-3" dirty="0">
                <a:latin typeface="Times New Roman"/>
                <a:cs typeface="Times New Roman"/>
              </a:rPr>
              <a:t>В</a:t>
            </a:r>
            <a:r>
              <a:rPr sz="1300" spc="-3" dirty="0">
                <a:latin typeface="Times New Roman"/>
                <a:cs typeface="Times New Roman"/>
              </a:rPr>
              <a:t>. </a:t>
            </a:r>
            <a:r>
              <a:rPr lang="ru-RU" sz="1300" spc="100" dirty="0" err="1">
                <a:latin typeface="Times New Roman"/>
                <a:cs typeface="Times New Roman"/>
              </a:rPr>
              <a:t>Комбарова</a:t>
            </a:r>
            <a:r>
              <a:rPr sz="1300" dirty="0">
                <a:latin typeface="Times New Roman"/>
                <a:cs typeface="Times New Roman"/>
              </a:rPr>
              <a:t>  </a:t>
            </a:r>
            <a:endParaRPr lang="ru-RU" sz="1300" dirty="0">
              <a:latin typeface="Times New Roman"/>
              <a:cs typeface="Times New Roman"/>
            </a:endParaRPr>
          </a:p>
          <a:p>
            <a:pPr marR="176736" algn="ctr"/>
            <a:r>
              <a:rPr sz="1300" spc="-3" dirty="0" err="1">
                <a:latin typeface="Times New Roman"/>
                <a:cs typeface="Times New Roman"/>
              </a:rPr>
              <a:t>Дизайн</a:t>
            </a:r>
            <a:r>
              <a:rPr sz="1300" spc="-3" dirty="0">
                <a:latin typeface="Times New Roman"/>
                <a:cs typeface="Times New Roman"/>
              </a:rPr>
              <a:t>,</a:t>
            </a:r>
            <a:r>
              <a:rPr sz="1300" spc="-6" dirty="0">
                <a:latin typeface="Times New Roman"/>
                <a:cs typeface="Times New Roman"/>
              </a:rPr>
              <a:t> </a:t>
            </a:r>
            <a:r>
              <a:rPr sz="1300" spc="-3" dirty="0">
                <a:latin typeface="Times New Roman"/>
                <a:cs typeface="Times New Roman"/>
              </a:rPr>
              <a:t>структура,</a:t>
            </a:r>
            <a:r>
              <a:rPr sz="1300" spc="10" dirty="0">
                <a:latin typeface="Times New Roman"/>
                <a:cs typeface="Times New Roman"/>
              </a:rPr>
              <a:t> </a:t>
            </a:r>
            <a:r>
              <a:rPr sz="1300" spc="-3" dirty="0">
                <a:latin typeface="Times New Roman"/>
                <a:cs typeface="Times New Roman"/>
              </a:rPr>
              <a:t>навигация</a:t>
            </a:r>
            <a:r>
              <a:rPr sz="1300" spc="19" dirty="0">
                <a:latin typeface="Times New Roman"/>
                <a:cs typeface="Times New Roman"/>
              </a:rPr>
              <a:t> </a:t>
            </a:r>
            <a:r>
              <a:rPr sz="1300" spc="-13" dirty="0">
                <a:latin typeface="Times New Roman"/>
                <a:cs typeface="Times New Roman"/>
              </a:rPr>
              <a:t>С.</a:t>
            </a:r>
            <a:r>
              <a:rPr sz="1300" spc="13" dirty="0">
                <a:latin typeface="Times New Roman"/>
                <a:cs typeface="Times New Roman"/>
              </a:rPr>
              <a:t> </a:t>
            </a:r>
            <a:r>
              <a:rPr sz="1300" spc="-3" dirty="0">
                <a:latin typeface="Times New Roman"/>
                <a:cs typeface="Times New Roman"/>
              </a:rPr>
              <a:t>Н.</a:t>
            </a:r>
            <a:r>
              <a:rPr sz="1300" spc="115" dirty="0">
                <a:latin typeface="Times New Roman"/>
                <a:cs typeface="Times New Roman"/>
              </a:rPr>
              <a:t> </a:t>
            </a:r>
            <a:r>
              <a:rPr sz="1300" dirty="0">
                <a:latin typeface="Times New Roman"/>
                <a:cs typeface="Times New Roman"/>
              </a:rPr>
              <a:t>Д</a:t>
            </a:r>
            <a:r>
              <a:rPr sz="1300" spc="-73" dirty="0">
                <a:latin typeface="Times New Roman"/>
                <a:cs typeface="Times New Roman"/>
              </a:rPr>
              <a:t> </a:t>
            </a:r>
            <a:r>
              <a:rPr sz="1300" dirty="0">
                <a:latin typeface="Times New Roman"/>
                <a:cs typeface="Times New Roman"/>
              </a:rPr>
              <a:t>а</a:t>
            </a:r>
            <a:r>
              <a:rPr sz="1300" spc="-73" dirty="0">
                <a:latin typeface="Times New Roman"/>
                <a:cs typeface="Times New Roman"/>
              </a:rPr>
              <a:t> </a:t>
            </a:r>
            <a:r>
              <a:rPr sz="1300" dirty="0">
                <a:latin typeface="Times New Roman"/>
                <a:cs typeface="Times New Roman"/>
              </a:rPr>
              <a:t>н</a:t>
            </a:r>
            <a:r>
              <a:rPr sz="1300" spc="-71" dirty="0">
                <a:latin typeface="Times New Roman"/>
                <a:cs typeface="Times New Roman"/>
              </a:rPr>
              <a:t> </a:t>
            </a:r>
            <a:r>
              <a:rPr sz="1300" dirty="0">
                <a:latin typeface="Times New Roman"/>
                <a:cs typeface="Times New Roman"/>
              </a:rPr>
              <a:t>и</a:t>
            </a:r>
            <a:r>
              <a:rPr sz="1300" spc="-67" dirty="0">
                <a:latin typeface="Times New Roman"/>
                <a:cs typeface="Times New Roman"/>
              </a:rPr>
              <a:t> </a:t>
            </a:r>
            <a:r>
              <a:rPr sz="1300" dirty="0">
                <a:latin typeface="Times New Roman"/>
                <a:cs typeface="Times New Roman"/>
              </a:rPr>
              <a:t>л</a:t>
            </a:r>
            <a:r>
              <a:rPr sz="1300" spc="-73" dirty="0">
                <a:latin typeface="Times New Roman"/>
                <a:cs typeface="Times New Roman"/>
              </a:rPr>
              <a:t> </a:t>
            </a:r>
            <a:r>
              <a:rPr sz="1300" dirty="0">
                <a:latin typeface="Times New Roman"/>
                <a:cs typeface="Times New Roman"/>
              </a:rPr>
              <a:t>о</a:t>
            </a:r>
            <a:r>
              <a:rPr sz="1300" spc="-58" dirty="0">
                <a:latin typeface="Times New Roman"/>
                <a:cs typeface="Times New Roman"/>
              </a:rPr>
              <a:t> </a:t>
            </a:r>
            <a:r>
              <a:rPr sz="1300" dirty="0">
                <a:latin typeface="Times New Roman"/>
                <a:cs typeface="Times New Roman"/>
              </a:rPr>
              <a:t>в</a:t>
            </a:r>
            <a:r>
              <a:rPr lang="ru-RU" sz="1300" dirty="0">
                <a:latin typeface="Times New Roman"/>
                <a:cs typeface="Times New Roman"/>
              </a:rPr>
              <a:t> а</a:t>
            </a:r>
            <a:endParaRPr sz="1300" dirty="0">
              <a:latin typeface="Times New Roman"/>
              <a:cs typeface="Times New Roman"/>
            </a:endParaRPr>
          </a:p>
          <a:p>
            <a:pPr algn="ctr"/>
            <a:r>
              <a:rPr sz="1300" spc="-3" dirty="0">
                <a:latin typeface="Times New Roman"/>
                <a:cs typeface="Times New Roman"/>
              </a:rPr>
              <a:t>Обложка,</a:t>
            </a:r>
            <a:r>
              <a:rPr sz="1300" dirty="0">
                <a:latin typeface="Times New Roman"/>
                <a:cs typeface="Times New Roman"/>
              </a:rPr>
              <a:t> </a:t>
            </a:r>
            <a:r>
              <a:rPr sz="1300" spc="-3" dirty="0">
                <a:latin typeface="Times New Roman"/>
                <a:cs typeface="Times New Roman"/>
              </a:rPr>
              <a:t>упаковка,</a:t>
            </a:r>
            <a:r>
              <a:rPr sz="1300" spc="10" dirty="0">
                <a:latin typeface="Times New Roman"/>
                <a:cs typeface="Times New Roman"/>
              </a:rPr>
              <a:t> </a:t>
            </a:r>
            <a:r>
              <a:rPr sz="1300" spc="-3" dirty="0" err="1">
                <a:latin typeface="Times New Roman"/>
                <a:cs typeface="Times New Roman"/>
              </a:rPr>
              <a:t>тиражирование</a:t>
            </a:r>
            <a:r>
              <a:rPr sz="1300" spc="13" dirty="0">
                <a:latin typeface="Times New Roman"/>
                <a:cs typeface="Times New Roman"/>
              </a:rPr>
              <a:t> </a:t>
            </a:r>
            <a:r>
              <a:rPr lang="ru-RU" sz="1300" spc="-10" dirty="0">
                <a:latin typeface="Times New Roman"/>
                <a:cs typeface="Times New Roman"/>
              </a:rPr>
              <a:t>Т</a:t>
            </a:r>
            <a:r>
              <a:rPr sz="1300" spc="-10" dirty="0">
                <a:latin typeface="Times New Roman"/>
                <a:cs typeface="Times New Roman"/>
              </a:rPr>
              <a:t>.</a:t>
            </a:r>
            <a:r>
              <a:rPr sz="1300" spc="10" dirty="0">
                <a:latin typeface="Times New Roman"/>
                <a:cs typeface="Times New Roman"/>
              </a:rPr>
              <a:t> </a:t>
            </a:r>
            <a:r>
              <a:rPr lang="ru-RU" sz="1300" spc="-3" dirty="0">
                <a:latin typeface="Times New Roman"/>
                <a:cs typeface="Times New Roman"/>
              </a:rPr>
              <a:t>Ю</a:t>
            </a:r>
            <a:r>
              <a:rPr sz="1300" spc="-3" dirty="0">
                <a:latin typeface="Times New Roman"/>
                <a:cs typeface="Times New Roman"/>
              </a:rPr>
              <a:t>.</a:t>
            </a:r>
            <a:r>
              <a:rPr sz="1300" dirty="0">
                <a:latin typeface="Times New Roman"/>
                <a:cs typeface="Times New Roman"/>
              </a:rPr>
              <a:t> </a:t>
            </a:r>
            <a:r>
              <a:rPr lang="ru-RU" sz="1300" spc="100" dirty="0">
                <a:latin typeface="Times New Roman"/>
                <a:cs typeface="Times New Roman"/>
              </a:rPr>
              <a:t>Зотов</a:t>
            </a:r>
            <a:r>
              <a:rPr sz="1300" spc="100" dirty="0" err="1">
                <a:latin typeface="Times New Roman"/>
                <a:cs typeface="Times New Roman"/>
              </a:rPr>
              <a:t>ой</a:t>
            </a:r>
            <a:endParaRPr sz="1300" spc="100" dirty="0">
              <a:latin typeface="Times New Roman"/>
              <a:cs typeface="Times New Roman"/>
            </a:endParaRPr>
          </a:p>
        </p:txBody>
      </p:sp>
      <p:sp>
        <p:nvSpPr>
          <p:cNvPr id="3" name="object 3"/>
          <p:cNvSpPr txBox="1"/>
          <p:nvPr/>
        </p:nvSpPr>
        <p:spPr>
          <a:xfrm>
            <a:off x="717163" y="4935798"/>
            <a:ext cx="2249008" cy="193301"/>
          </a:xfrm>
          <a:prstGeom prst="rect">
            <a:avLst/>
          </a:prstGeom>
          <a:noFill/>
        </p:spPr>
        <p:txBody>
          <a:bodyPr vert="horz" wrap="square" lIns="0" tIns="8552" rIns="0" bIns="0" rtlCol="0">
            <a:spAutoFit/>
          </a:bodyPr>
          <a:lstStyle/>
          <a:p>
            <a:pPr marL="8145" algn="ctr">
              <a:spcBef>
                <a:spcPts val="67"/>
              </a:spcBef>
            </a:pPr>
            <a:r>
              <a:rPr sz="1200" b="1" dirty="0">
                <a:latin typeface="Arial"/>
                <a:cs typeface="Arial"/>
              </a:rPr>
              <a:t>ISBN</a:t>
            </a:r>
            <a:r>
              <a:rPr sz="1200" b="1" spc="-26" dirty="0">
                <a:latin typeface="Arial"/>
                <a:cs typeface="Arial"/>
              </a:rPr>
              <a:t> </a:t>
            </a:r>
            <a:r>
              <a:rPr sz="1200" b="1" spc="-3" dirty="0" smtClean="0">
                <a:latin typeface="Arial"/>
                <a:cs typeface="Arial"/>
              </a:rPr>
              <a:t>978-5-8265-2</a:t>
            </a:r>
            <a:r>
              <a:rPr lang="ru-RU" sz="1200" b="1" spc="-3" dirty="0" smtClean="0">
                <a:latin typeface="Arial"/>
                <a:cs typeface="Arial"/>
              </a:rPr>
              <a:t>991</a:t>
            </a:r>
            <a:r>
              <a:rPr sz="1200" b="1" spc="-3" dirty="0" smtClean="0">
                <a:latin typeface="Arial"/>
                <a:cs typeface="Arial"/>
              </a:rPr>
              <a:t>-</a:t>
            </a:r>
            <a:r>
              <a:rPr lang="ru-RU" sz="1200" b="1" spc="-3" dirty="0" smtClean="0">
                <a:latin typeface="Arial"/>
                <a:cs typeface="Arial"/>
              </a:rPr>
              <a:t>1</a:t>
            </a:r>
            <a:endParaRPr sz="1200" dirty="0">
              <a:latin typeface="Arial"/>
              <a:cs typeface="Arial"/>
            </a:endParaRPr>
          </a:p>
        </p:txBody>
      </p:sp>
      <p:sp>
        <p:nvSpPr>
          <p:cNvPr id="4" name="object 4"/>
          <p:cNvSpPr txBox="1"/>
          <p:nvPr/>
        </p:nvSpPr>
        <p:spPr>
          <a:xfrm>
            <a:off x="5974558" y="4938470"/>
            <a:ext cx="3388897" cy="414091"/>
          </a:xfrm>
          <a:prstGeom prst="rect">
            <a:avLst/>
          </a:prstGeom>
        </p:spPr>
        <p:txBody>
          <a:bodyPr vert="horz" wrap="square" lIns="0" tIns="13846" rIns="0" bIns="0" rtlCol="0">
            <a:spAutoFit/>
          </a:bodyPr>
          <a:lstStyle/>
          <a:p>
            <a:pPr algn="ctr">
              <a:spcBef>
                <a:spcPts val="109"/>
              </a:spcBef>
            </a:pPr>
            <a:r>
              <a:rPr sz="1300" spc="-3" dirty="0">
                <a:latin typeface="Times New Roman"/>
                <a:cs typeface="Times New Roman"/>
              </a:rPr>
              <a:t>Подписано </a:t>
            </a:r>
            <a:r>
              <a:rPr sz="1300" dirty="0">
                <a:latin typeface="Times New Roman"/>
                <a:cs typeface="Times New Roman"/>
              </a:rPr>
              <a:t>к </a:t>
            </a:r>
            <a:r>
              <a:rPr sz="1300" spc="-3" dirty="0" err="1">
                <a:latin typeface="Times New Roman"/>
                <a:cs typeface="Times New Roman"/>
              </a:rPr>
              <a:t>использованию</a:t>
            </a:r>
            <a:r>
              <a:rPr sz="1300" spc="13" dirty="0">
                <a:latin typeface="Times New Roman"/>
                <a:cs typeface="Times New Roman"/>
              </a:rPr>
              <a:t> </a:t>
            </a:r>
            <a:r>
              <a:rPr lang="ru-RU" sz="1300" spc="13" dirty="0">
                <a:latin typeface="Times New Roman"/>
                <a:cs typeface="Times New Roman"/>
              </a:rPr>
              <a:t>03</a:t>
            </a:r>
            <a:r>
              <a:rPr sz="1300" spc="-3" dirty="0">
                <a:latin typeface="Times New Roman"/>
                <a:cs typeface="Times New Roman"/>
              </a:rPr>
              <a:t>.0</a:t>
            </a:r>
            <a:r>
              <a:rPr lang="ru-RU" sz="1300" spc="-3" dirty="0">
                <a:latin typeface="Times New Roman"/>
                <a:cs typeface="Times New Roman"/>
              </a:rPr>
              <a:t>2</a:t>
            </a:r>
            <a:r>
              <a:rPr sz="1300" spc="-3" dirty="0">
                <a:latin typeface="Times New Roman"/>
                <a:cs typeface="Times New Roman"/>
              </a:rPr>
              <a:t>.202</a:t>
            </a:r>
            <a:r>
              <a:rPr lang="ru-RU" sz="1300" spc="-3" dirty="0">
                <a:latin typeface="Times New Roman"/>
                <a:cs typeface="Times New Roman"/>
              </a:rPr>
              <a:t>5</a:t>
            </a:r>
            <a:r>
              <a:rPr sz="1300" spc="-3" dirty="0">
                <a:latin typeface="Times New Roman"/>
                <a:cs typeface="Times New Roman"/>
              </a:rPr>
              <a:t>.</a:t>
            </a:r>
            <a:endParaRPr sz="1300" dirty="0">
              <a:latin typeface="Times New Roman"/>
              <a:cs typeface="Times New Roman"/>
            </a:endParaRPr>
          </a:p>
          <a:p>
            <a:pPr marL="2851" algn="ctr">
              <a:spcBef>
                <a:spcPts val="45"/>
              </a:spcBef>
            </a:pPr>
            <a:r>
              <a:rPr sz="1300" dirty="0" err="1">
                <a:latin typeface="Times New Roman"/>
                <a:cs typeface="Times New Roman"/>
              </a:rPr>
              <a:t>Тираж</a:t>
            </a:r>
            <a:r>
              <a:rPr sz="1300" dirty="0">
                <a:latin typeface="Times New Roman"/>
                <a:cs typeface="Times New Roman"/>
              </a:rPr>
              <a:t> </a:t>
            </a:r>
            <a:r>
              <a:rPr lang="ru-RU" sz="1300" dirty="0">
                <a:latin typeface="Times New Roman"/>
                <a:cs typeface="Times New Roman"/>
              </a:rPr>
              <a:t>5</a:t>
            </a:r>
            <a:r>
              <a:rPr sz="1300" dirty="0">
                <a:latin typeface="Times New Roman"/>
                <a:cs typeface="Times New Roman"/>
              </a:rPr>
              <a:t>0 </a:t>
            </a:r>
            <a:r>
              <a:rPr sz="1300" spc="-3" dirty="0">
                <a:latin typeface="Times New Roman"/>
                <a:cs typeface="Times New Roman"/>
              </a:rPr>
              <a:t>шт. Заказ </a:t>
            </a:r>
            <a:r>
              <a:rPr sz="1300" dirty="0">
                <a:latin typeface="Times New Roman"/>
                <a:cs typeface="Times New Roman"/>
              </a:rPr>
              <a:t>№ </a:t>
            </a:r>
            <a:r>
              <a:rPr lang="ru-RU" sz="1300" dirty="0">
                <a:latin typeface="Times New Roman"/>
                <a:cs typeface="Times New Roman"/>
              </a:rPr>
              <a:t>17</a:t>
            </a:r>
            <a:endParaRPr sz="1300" dirty="0">
              <a:latin typeface="Times New Roman"/>
              <a:cs typeface="Times New Roman"/>
            </a:endParaRPr>
          </a:p>
        </p:txBody>
      </p:sp>
      <p:sp>
        <p:nvSpPr>
          <p:cNvPr id="5" name="object 5"/>
          <p:cNvSpPr txBox="1"/>
          <p:nvPr/>
        </p:nvSpPr>
        <p:spPr>
          <a:xfrm>
            <a:off x="5907024" y="5465812"/>
            <a:ext cx="3529584" cy="1008087"/>
          </a:xfrm>
          <a:prstGeom prst="rect">
            <a:avLst/>
          </a:prstGeom>
        </p:spPr>
        <p:txBody>
          <a:bodyPr vert="horz" wrap="square" lIns="0" tIns="7738" rIns="0" bIns="0" rtlCol="0">
            <a:spAutoFit/>
          </a:bodyPr>
          <a:lstStyle/>
          <a:p>
            <a:pPr algn="ctr">
              <a:lnSpc>
                <a:spcPct val="100000"/>
              </a:lnSpc>
              <a:spcBef>
                <a:spcPts val="0"/>
              </a:spcBef>
              <a:spcAft>
                <a:spcPts val="0"/>
              </a:spcAft>
            </a:pPr>
            <a:r>
              <a:rPr lang="ru-RU" sz="1300" dirty="0">
                <a:latin typeface="Times New Roman" panose="02020603050405020304" pitchFamily="18" charset="0"/>
                <a:cs typeface="Times New Roman" panose="02020603050405020304" pitchFamily="18" charset="0"/>
              </a:rPr>
              <a:t>Издательский центр </a:t>
            </a:r>
            <a:r>
              <a:rPr lang="ru-RU" sz="1300" dirty="0" err="1">
                <a:latin typeface="Times New Roman" panose="02020603050405020304" pitchFamily="18" charset="0"/>
                <a:cs typeface="Times New Roman" panose="02020603050405020304" pitchFamily="18" charset="0"/>
              </a:rPr>
              <a:t>ФГБОУ</a:t>
            </a:r>
            <a:r>
              <a:rPr lang="ru-RU" sz="1300" dirty="0">
                <a:latin typeface="Times New Roman" panose="02020603050405020304" pitchFamily="18" charset="0"/>
                <a:cs typeface="Times New Roman" panose="02020603050405020304" pitchFamily="18" charset="0"/>
              </a:rPr>
              <a:t> ВО «</a:t>
            </a:r>
            <a:r>
              <a:rPr lang="ru-RU" sz="1300" dirty="0" err="1">
                <a:latin typeface="Times New Roman" panose="02020603050405020304" pitchFamily="18" charset="0"/>
                <a:cs typeface="Times New Roman" panose="02020603050405020304" pitchFamily="18" charset="0"/>
              </a:rPr>
              <a:t>ТГТУ</a:t>
            </a:r>
            <a:r>
              <a:rPr lang="ru-RU" sz="1300" cap="all" dirty="0">
                <a:latin typeface="Times New Roman" panose="02020603050405020304" pitchFamily="18" charset="0"/>
                <a:cs typeface="Times New Roman" panose="02020603050405020304" pitchFamily="18" charset="0"/>
              </a:rPr>
              <a:t>»</a:t>
            </a:r>
            <a:endParaRPr lang="ru-RU" sz="1300" dirty="0">
              <a:latin typeface="Times New Roman" panose="02020603050405020304" pitchFamily="18" charset="0"/>
              <a:cs typeface="Times New Roman" panose="02020603050405020304" pitchFamily="18" charset="0"/>
            </a:endParaRPr>
          </a:p>
          <a:p>
            <a:pPr algn="ctr">
              <a:lnSpc>
                <a:spcPct val="100000"/>
              </a:lnSpc>
              <a:spcBef>
                <a:spcPts val="0"/>
              </a:spcBef>
              <a:spcAft>
                <a:spcPts val="0"/>
              </a:spcAft>
            </a:pPr>
            <a:r>
              <a:rPr lang="ru-RU" sz="1300" dirty="0">
                <a:latin typeface="Times New Roman" panose="02020603050405020304" pitchFamily="18" charset="0"/>
                <a:cs typeface="Times New Roman" panose="02020603050405020304" pitchFamily="18" charset="0"/>
              </a:rPr>
              <a:t>392000, г. Тамбов, ул. Советская, </a:t>
            </a:r>
            <a:r>
              <a:rPr lang="ru-RU" sz="1300" dirty="0" smtClean="0">
                <a:latin typeface="Times New Roman" panose="02020603050405020304" pitchFamily="18" charset="0"/>
                <a:cs typeface="Times New Roman" panose="02020603050405020304" pitchFamily="18" charset="0"/>
              </a:rPr>
              <a:t/>
            </a:r>
            <a:br>
              <a:rPr lang="ru-RU" sz="1300" dirty="0" smtClean="0">
                <a:latin typeface="Times New Roman" panose="02020603050405020304" pitchFamily="18" charset="0"/>
                <a:cs typeface="Times New Roman" panose="02020603050405020304" pitchFamily="18" charset="0"/>
              </a:rPr>
            </a:br>
            <a:r>
              <a:rPr lang="ru-RU" sz="1300" dirty="0" smtClean="0">
                <a:latin typeface="Times New Roman" panose="02020603050405020304" pitchFamily="18" charset="0"/>
                <a:cs typeface="Times New Roman" panose="02020603050405020304" pitchFamily="18" charset="0"/>
              </a:rPr>
              <a:t>д</a:t>
            </a:r>
            <a:r>
              <a:rPr lang="ru-RU" sz="1300" dirty="0">
                <a:latin typeface="Times New Roman" panose="02020603050405020304" pitchFamily="18" charset="0"/>
                <a:cs typeface="Times New Roman" panose="02020603050405020304" pitchFamily="18" charset="0"/>
              </a:rPr>
              <a:t>. 106/5, помещение 2, к. 14</a:t>
            </a:r>
          </a:p>
          <a:p>
            <a:pPr algn="ctr">
              <a:lnSpc>
                <a:spcPct val="100000"/>
              </a:lnSpc>
              <a:spcBef>
                <a:spcPts val="0"/>
              </a:spcBef>
              <a:spcAft>
                <a:spcPts val="0"/>
              </a:spcAft>
            </a:pPr>
            <a:r>
              <a:rPr lang="ru-RU" sz="1300" dirty="0">
                <a:latin typeface="Times New Roman" panose="02020603050405020304" pitchFamily="18" charset="0"/>
                <a:cs typeface="Times New Roman" panose="02020603050405020304" pitchFamily="18" charset="0"/>
              </a:rPr>
              <a:t>Тел</a:t>
            </a:r>
            <a:r>
              <a:rPr lang="de-DE" sz="1300" dirty="0">
                <a:latin typeface="Times New Roman" panose="02020603050405020304" pitchFamily="18" charset="0"/>
                <a:cs typeface="Times New Roman" panose="02020603050405020304" pitchFamily="18" charset="0"/>
              </a:rPr>
              <a:t>. 8(4752) 63-81-08</a:t>
            </a:r>
            <a:endParaRPr lang="ru-RU" sz="1300" dirty="0">
              <a:latin typeface="Times New Roman" panose="02020603050405020304" pitchFamily="18" charset="0"/>
              <a:cs typeface="Times New Roman" panose="02020603050405020304" pitchFamily="18" charset="0"/>
            </a:endParaRPr>
          </a:p>
          <a:p>
            <a:pPr algn="ctr">
              <a:lnSpc>
                <a:spcPct val="100000"/>
              </a:lnSpc>
              <a:spcBef>
                <a:spcPts val="0"/>
              </a:spcBef>
              <a:spcAft>
                <a:spcPts val="0"/>
              </a:spcAft>
            </a:pPr>
            <a:r>
              <a:rPr lang="de-DE" sz="1300" dirty="0" err="1">
                <a:latin typeface="Times New Roman" panose="02020603050405020304" pitchFamily="18" charset="0"/>
                <a:cs typeface="Times New Roman" panose="02020603050405020304" pitchFamily="18" charset="0"/>
              </a:rPr>
              <a:t>E-mail</a:t>
            </a:r>
            <a:r>
              <a:rPr lang="de-DE" sz="1300" dirty="0">
                <a:latin typeface="Times New Roman" panose="02020603050405020304" pitchFamily="18" charset="0"/>
                <a:cs typeface="Times New Roman" panose="02020603050405020304" pitchFamily="18" charset="0"/>
              </a:rPr>
              <a:t>: izdatelstvo@tstu.ru</a:t>
            </a:r>
            <a:endParaRPr lang="ru-RU" sz="1300" dirty="0">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2054" y="5153828"/>
            <a:ext cx="1794397" cy="1303928"/>
          </a:xfrm>
          <a:prstGeom prst="rect">
            <a:avLst/>
          </a:prstGeom>
        </p:spPr>
      </p:pic>
    </p:spTree>
    <p:extLst>
      <p:ext uri="{BB962C8B-B14F-4D97-AF65-F5344CB8AC3E}">
        <p14:creationId xmlns:p14="http://schemas.microsoft.com/office/powerpoint/2010/main" val="32389920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title"/>
          </p:nvPr>
        </p:nvSpPr>
        <p:spPr>
          <a:xfrm>
            <a:off x="1981200" y="274638"/>
            <a:ext cx="8229600" cy="633412"/>
          </a:xfrm>
        </p:spPr>
        <p:txBody>
          <a:bodyPr>
            <a:normAutofit/>
          </a:bodyPr>
          <a:lstStyle/>
          <a:p>
            <a:pPr eaLnBrk="1" hangingPunct="1"/>
            <a:r>
              <a:rPr lang="ru-RU" altLang="ru-RU" sz="2000" b="1" dirty="0">
                <a:solidFill>
                  <a:srgbClr val="0070C0"/>
                </a:solidFill>
              </a:rPr>
              <a:t>1.1.2 Передатчик с модуляцией на несущей частоте </a:t>
            </a:r>
          </a:p>
        </p:txBody>
      </p:sp>
      <p:pic>
        <p:nvPicPr>
          <p:cNvPr id="34819" name="Picture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14714" t="57323" r="11772"/>
          <a:stretch>
            <a:fillRect/>
          </a:stretch>
        </p:blipFill>
        <p:spPr>
          <a:xfrm>
            <a:off x="2715490" y="707220"/>
            <a:ext cx="6022109" cy="3359494"/>
          </a:xfrm>
          <a:noFill/>
        </p:spPr>
      </p:pic>
      <p:sp>
        <p:nvSpPr>
          <p:cNvPr id="2" name="Прямоугольник 1"/>
          <p:cNvSpPr/>
          <p:nvPr/>
        </p:nvSpPr>
        <p:spPr>
          <a:xfrm>
            <a:off x="254000" y="3988851"/>
            <a:ext cx="11517745" cy="2677656"/>
          </a:xfrm>
          <a:prstGeom prst="rect">
            <a:avLst/>
          </a:prstGeom>
        </p:spPr>
        <p:txBody>
          <a:bodyPr wrap="square">
            <a:spAutoFit/>
          </a:bodyPr>
          <a:lstStyle/>
          <a:p>
            <a:pPr indent="365125" algn="just">
              <a:lnSpc>
                <a:spcPct val="150000"/>
              </a:lnSpc>
            </a:pPr>
            <a:r>
              <a:rPr lang="ru-RU" altLang="ru-RU" sz="1600" dirty="0"/>
              <a:t>Схема передатчика с модуляцией на несущей частоте (модуляция в синтезаторе частот) самая простая (рис. 3), что приводит к наименьшему потреблению мощности и малым уровнями паразитного (побочного и внеполосного) излучения. Такая схема построения передатчика используется обычно в простых узкополосных радиостанциях, потому что этот метод модуляции (воздействие на параметры генератора в синтезаторе частот) не позволяют обеспечить достаточно высокое качество сигнала. </a:t>
            </a:r>
          </a:p>
          <a:p>
            <a:pPr indent="365125" algn="just">
              <a:lnSpc>
                <a:spcPct val="150000"/>
              </a:lnSpc>
            </a:pPr>
            <a:r>
              <a:rPr lang="ru-RU" altLang="ru-RU" sz="1600" dirty="0"/>
              <a:t>Кроме того недостатком этой схемы является трудность обеспечения стабильности параметров модулированного сигнала. При изменении несущей (рабочей) частоты в пределах выделенной полосы радиосвязи крутизна модуляционной характеристики также меняется. </a:t>
            </a:r>
          </a:p>
        </p:txBody>
      </p:sp>
      <p:sp>
        <p:nvSpPr>
          <p:cNvPr id="5" name="Прямоугольник 4"/>
          <p:cNvSpPr/>
          <p:nvPr/>
        </p:nvSpPr>
        <p:spPr>
          <a:xfrm>
            <a:off x="5206241" y="3697382"/>
            <a:ext cx="806631" cy="369332"/>
          </a:xfrm>
          <a:prstGeom prst="rect">
            <a:avLst/>
          </a:prstGeom>
        </p:spPr>
        <p:txBody>
          <a:bodyPr wrap="none">
            <a:spAutoFit/>
          </a:bodyPr>
          <a:lstStyle/>
          <a:p>
            <a:r>
              <a:rPr lang="ru-RU" altLang="ru-RU" dirty="0">
                <a:solidFill>
                  <a:srgbClr val="000000"/>
                </a:solidFill>
              </a:rPr>
              <a:t>Рис.3  </a:t>
            </a:r>
            <a:endParaRPr lang="ru-RU" dirty="0"/>
          </a:p>
        </p:txBody>
      </p:sp>
    </p:spTree>
    <p:extLst>
      <p:ext uri="{BB962C8B-B14F-4D97-AF65-F5344CB8AC3E}">
        <p14:creationId xmlns:p14="http://schemas.microsoft.com/office/powerpoint/2010/main" val="238896017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TotalTime>
  <Words>7549</Words>
  <Application>Microsoft Office PowerPoint</Application>
  <PresentationFormat>Широкоэкранный</PresentationFormat>
  <Paragraphs>447</Paragraphs>
  <Slides>81</Slides>
  <Notes>0</Notes>
  <HiddenSlides>0</HiddenSlides>
  <MMClips>0</MMClips>
  <ScaleCrop>false</ScaleCrop>
  <HeadingPairs>
    <vt:vector size="8" baseType="variant">
      <vt:variant>
        <vt:lpstr>Использованные шрифты</vt:lpstr>
      </vt:variant>
      <vt:variant>
        <vt:i4>8</vt:i4>
      </vt:variant>
      <vt:variant>
        <vt:lpstr>Тема</vt:lpstr>
      </vt:variant>
      <vt:variant>
        <vt:i4>1</vt:i4>
      </vt:variant>
      <vt:variant>
        <vt:lpstr>Внедренные серверы OLE</vt:lpstr>
      </vt:variant>
      <vt:variant>
        <vt:i4>2</vt:i4>
      </vt:variant>
      <vt:variant>
        <vt:lpstr>Заголовки слайдов</vt:lpstr>
      </vt:variant>
      <vt:variant>
        <vt:i4>81</vt:i4>
      </vt:variant>
    </vt:vector>
  </HeadingPairs>
  <TitlesOfParts>
    <vt:vector size="92" baseType="lpstr">
      <vt:lpstr>Arial</vt:lpstr>
      <vt:lpstr>Calibri</vt:lpstr>
      <vt:lpstr>Calibri Light</vt:lpstr>
      <vt:lpstr>Cambria Math</vt:lpstr>
      <vt:lpstr>Comic Sans MS</vt:lpstr>
      <vt:lpstr>Lucida Sans</vt:lpstr>
      <vt:lpstr>Symbol</vt:lpstr>
      <vt:lpstr>Times New Roman</vt:lpstr>
      <vt:lpstr>Тема Office</vt:lpstr>
      <vt:lpstr>Формула</vt:lpstr>
      <vt:lpstr>Microsoft Equation 3.0</vt:lpstr>
      <vt:lpstr>ВВЕДЕНИЕ В ТЕХНИКУ ПРИЕМА И ПЕРЕДАЧИ РАДИОСИГНАЛОВ аа В двух частях а Часть 1</vt:lpstr>
      <vt:lpstr>Презентация PowerPoint</vt:lpstr>
      <vt:lpstr>Презентация PowerPoint</vt:lpstr>
      <vt:lpstr>Презентация PowerPoint</vt:lpstr>
      <vt:lpstr>Радиопередатчиком называется радиотехническое устройство, преобразующее электрические сигналы, поступающие от источника информации, в радиосигналы такой мощности, которая обеспечивает радиосвязь на заданном расстоянии с заданной надежностью. В радиопередающее устройство, кроме радиопередатчика, входит и антенно-фидерное устройство. Структурная схема радиопередатчика представлена на рис.1.    </vt:lpstr>
      <vt:lpstr>Презентация PowerPoint</vt:lpstr>
      <vt:lpstr> 1.1.1 Передатчик с модуляцией на промежуточной частоте и последующим переносом модулированного сигнала на несущую частоту.</vt:lpstr>
      <vt:lpstr>Презентация PowerPoint</vt:lpstr>
      <vt:lpstr>1.1.2 Передатчик с модуляцией на несущей частоте </vt:lpstr>
      <vt:lpstr>1.1.3 Передатчик с модуляцией в петле обратной связи.</vt:lpstr>
      <vt:lpstr>Презентация PowerPoint</vt:lpstr>
      <vt:lpstr>Презентация PowerPoint</vt:lpstr>
      <vt:lpstr>Презентация PowerPoint</vt:lpstr>
      <vt:lpstr>Презентация PowerPoint</vt:lpstr>
      <vt:lpstr>Презентация PowerPoint</vt:lpstr>
      <vt:lpstr>Принципиальная схема простейшего АГ с трансформаторной связью</vt:lpstr>
      <vt:lpstr>Презентация PowerPoint</vt:lpstr>
      <vt:lpstr>Презентация PowerPoint</vt:lpstr>
      <vt:lpstr>Презентация PowerPoint</vt:lpstr>
      <vt:lpstr>2.1.1 Типовые схемы автогенераторов. </vt:lpstr>
      <vt:lpstr>Презентация PowerPoint</vt:lpstr>
      <vt:lpstr>Презентация PowerPoint</vt:lpstr>
      <vt:lpstr>Формулы для  расчёта резонансной частоты контуров, коэффициента обратной связи и эквивалентного  сопротивления  нагрузки  одноконтурных  АГ. </vt:lpstr>
      <vt:lpstr>2.1.2 Основные факторы влияющие на стабильность работы АГ</vt:lpstr>
      <vt:lpstr>Презентация PowerPoint</vt:lpstr>
      <vt:lpstr>2.1.3 Кварцевые автогенераторы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Учетная запись Майкрософт</dc:creator>
  <cp:lastModifiedBy>A</cp:lastModifiedBy>
  <cp:revision>154</cp:revision>
  <dcterms:created xsi:type="dcterms:W3CDTF">2025-07-31T11:03:27Z</dcterms:created>
  <dcterms:modified xsi:type="dcterms:W3CDTF">2026-02-16T13:04:10Z</dcterms:modified>
</cp:coreProperties>
</file>