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12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8C355-2120-4057-AAC3-F9AABF0477F8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B856F-A98A-43B9-BBB8-0B9B4979D3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ic.gov.ru/" TargetMode="External"/><Relationship Id="rId2" Type="http://schemas.openxmlformats.org/officeDocument/2006/relationships/hyperlink" Target="mailto:recognition@msk.nica.r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116632"/>
            <a:ext cx="5887965" cy="405827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>
                <a:solidFill>
                  <a:srgbClr val="0000FF"/>
                </a:solidFill>
              </a:rPr>
              <a:t>Процедура </a:t>
            </a:r>
            <a:r>
              <a:rPr lang="ru-RU" sz="1600" b="1" dirty="0">
                <a:solidFill>
                  <a:srgbClr val="0000FF"/>
                </a:solidFill>
              </a:rPr>
              <a:t>признания </a:t>
            </a:r>
            <a:r>
              <a:rPr lang="ru-RU" sz="1600" b="1" dirty="0" smtClean="0">
                <a:solidFill>
                  <a:srgbClr val="0000FF"/>
                </a:solidFill>
              </a:rPr>
              <a:t>и экспертизы иностранного образования:</a:t>
            </a:r>
            <a:r>
              <a:rPr lang="en-US" sz="1600" b="1" dirty="0" smtClean="0">
                <a:solidFill>
                  <a:srgbClr val="0000FF"/>
                </a:solidFill>
              </a:rPr>
              <a:t/>
            </a:r>
            <a:br>
              <a:rPr lang="en-US" sz="1600" b="1" dirty="0" smtClean="0">
                <a:solidFill>
                  <a:srgbClr val="0000FF"/>
                </a:solidFill>
              </a:rPr>
            </a:br>
            <a:r>
              <a:rPr lang="en-GB" sz="1600" b="1" dirty="0" smtClean="0">
                <a:solidFill>
                  <a:srgbClr val="0000FF"/>
                </a:solidFill>
              </a:rPr>
              <a:t> </a:t>
            </a:r>
            <a:r>
              <a:rPr lang="ru-RU" sz="1600" b="1" dirty="0" smtClean="0">
                <a:solidFill>
                  <a:srgbClr val="0000FF"/>
                </a:solidFill>
              </a:rPr>
              <a:t>Что я должен делать</a:t>
            </a:r>
            <a:r>
              <a:rPr lang="en-GB" sz="1600" b="1" dirty="0" smtClean="0">
                <a:solidFill>
                  <a:srgbClr val="0000FF"/>
                </a:solidFill>
              </a:rPr>
              <a:t>?</a:t>
            </a:r>
            <a:endParaRPr lang="ru-RU" sz="1600" b="1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642918"/>
            <a:ext cx="2143140" cy="1214446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algn="l">
              <a:spcBef>
                <a:spcPts val="0"/>
              </a:spcBef>
            </a:pPr>
            <a:r>
              <a:rPr lang="ru-RU" sz="1300" b="1" dirty="0" smtClean="0">
                <a:solidFill>
                  <a:schemeClr val="tx1"/>
                </a:solidFill>
              </a:rPr>
              <a:t>У Вас есть</a:t>
            </a:r>
            <a:r>
              <a:rPr lang="en-GB" sz="1300" b="1" dirty="0" smtClean="0">
                <a:solidFill>
                  <a:schemeClr val="tx1"/>
                </a:solidFill>
              </a:rPr>
              <a:t>:</a:t>
            </a:r>
          </a:p>
          <a:p>
            <a:pPr algn="l">
              <a:spcBef>
                <a:spcPts val="0"/>
              </a:spcBef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Паспорт с визой</a:t>
            </a:r>
            <a:r>
              <a:rPr lang="en-GB" sz="1300" dirty="0" smtClean="0">
                <a:solidFill>
                  <a:schemeClr val="tx1"/>
                </a:solidFill>
              </a:rPr>
              <a:t> (</a:t>
            </a:r>
            <a:r>
              <a:rPr lang="ru-RU" sz="1300" dirty="0" smtClean="0">
                <a:solidFill>
                  <a:schemeClr val="tx1"/>
                </a:solidFill>
              </a:rPr>
              <a:t>срок действия не менее 6 месяцев</a:t>
            </a:r>
            <a:r>
              <a:rPr lang="en-GB" sz="1300" dirty="0" smtClean="0">
                <a:solidFill>
                  <a:schemeClr val="tx1"/>
                </a:solidFill>
              </a:rPr>
              <a:t>)</a:t>
            </a:r>
          </a:p>
          <a:p>
            <a:pPr algn="l">
              <a:spcBef>
                <a:spcPts val="0"/>
              </a:spcBef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Оригинал документа об образовании</a:t>
            </a:r>
            <a:endParaRPr lang="en-US" sz="13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Оригинал приложения к документу об образовании с оценками и названиями учебных дисциплин</a:t>
            </a:r>
            <a:endParaRPr lang="en-US" sz="1300" dirty="0" smtClean="0">
              <a:solidFill>
                <a:schemeClr val="tx1"/>
              </a:solidFill>
            </a:endParaRPr>
          </a:p>
          <a:p>
            <a:pPr algn="l"/>
            <a:endParaRPr lang="en-US" sz="1200" dirty="0" smtClean="0">
              <a:solidFill>
                <a:schemeClr val="tx1"/>
              </a:solidFill>
            </a:endParaRPr>
          </a:p>
          <a:p>
            <a:pPr algn="l"/>
            <a:endParaRPr lang="ru-RU" sz="1200" dirty="0">
              <a:solidFill>
                <a:schemeClr val="tx1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357422" y="892950"/>
            <a:ext cx="928694" cy="523880"/>
            <a:chOff x="2714612" y="857232"/>
            <a:chExt cx="857256" cy="628655"/>
          </a:xfrm>
        </p:grpSpPr>
        <p:sp>
          <p:nvSpPr>
            <p:cNvPr id="4" name="Стрелка вправо 3"/>
            <p:cNvSpPr/>
            <p:nvPr/>
          </p:nvSpPr>
          <p:spPr>
            <a:xfrm>
              <a:off x="2714612" y="857232"/>
              <a:ext cx="857256" cy="571504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одзаголовок 2"/>
            <p:cNvSpPr txBox="1">
              <a:spLocks/>
            </p:cNvSpPr>
            <p:nvPr/>
          </p:nvSpPr>
          <p:spPr>
            <a:xfrm>
              <a:off x="2775060" y="914383"/>
              <a:ext cx="500066" cy="57150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ДА</a:t>
              </a:r>
              <a:endPara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" name="Подзаголовок 2"/>
          <p:cNvSpPr txBox="1">
            <a:spLocks/>
          </p:cNvSpPr>
          <p:nvPr/>
        </p:nvSpPr>
        <p:spPr>
          <a:xfrm>
            <a:off x="3286116" y="642918"/>
            <a:ext cx="2186003" cy="107157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Есть ли печати (штампы)</a:t>
            </a: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Ваших документах об образовании:</a:t>
            </a:r>
            <a:endParaRPr kumimoji="0" lang="en-GB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Министерство иностранных дел (МИД) страны выдачи</a:t>
            </a:r>
            <a:endParaRPr kumimoji="0" lang="en-US" sz="13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ru-RU" sz="1300" baseline="0" dirty="0" smtClean="0"/>
              <a:t>Консульство Российской Федерации</a:t>
            </a:r>
            <a:endParaRPr lang="en-US" sz="13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 печати</a:t>
            </a:r>
            <a:r>
              <a:rPr kumimoji="0" lang="ru-RU" sz="13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документах ставятся в стране получения документа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500694" y="857233"/>
            <a:ext cx="928694" cy="559597"/>
            <a:chOff x="2714612" y="857232"/>
            <a:chExt cx="857256" cy="671516"/>
          </a:xfrm>
        </p:grpSpPr>
        <p:sp>
          <p:nvSpPr>
            <p:cNvPr id="9" name="Стрелка вправо 8"/>
            <p:cNvSpPr/>
            <p:nvPr/>
          </p:nvSpPr>
          <p:spPr>
            <a:xfrm>
              <a:off x="2714612" y="857232"/>
              <a:ext cx="857256" cy="571504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дзаголовок 2"/>
            <p:cNvSpPr txBox="1">
              <a:spLocks/>
            </p:cNvSpPr>
            <p:nvPr/>
          </p:nvSpPr>
          <p:spPr>
            <a:xfrm>
              <a:off x="2835769" y="957244"/>
              <a:ext cx="500066" cy="57150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ДА</a:t>
              </a:r>
              <a:endPara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1" name="Подзаголовок 2"/>
          <p:cNvSpPr txBox="1">
            <a:spLocks/>
          </p:cNvSpPr>
          <p:nvPr/>
        </p:nvSpPr>
        <p:spPr>
          <a:xfrm>
            <a:off x="6429388" y="623857"/>
            <a:ext cx="2428892" cy="121444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Переведены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 все 3 документа на русский язык (корректный</a:t>
            </a: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1300" dirty="0" smtClean="0"/>
              <a:t>перевод)</a:t>
            </a:r>
            <a:r>
              <a:rPr kumimoji="0" lang="en-GB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Печать МИД тоже переводится</a:t>
            </a: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русский язык!</a:t>
            </a:r>
            <a:endParaRPr kumimoji="0" lang="en-GB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1300" b="1" dirty="0" smtClean="0"/>
              <a:t>Заверены</a:t>
            </a:r>
            <a:r>
              <a:rPr lang="ru-RU" sz="1300" dirty="0" smtClean="0"/>
              <a:t> ли все 3 документа </a:t>
            </a:r>
            <a:r>
              <a:rPr lang="ru-RU" sz="1300" b="1" dirty="0" smtClean="0"/>
              <a:t>нотариально?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Группа 11"/>
          <p:cNvGrpSpPr/>
          <p:nvPr/>
        </p:nvGrpSpPr>
        <p:grpSpPr>
          <a:xfrm rot="5400000">
            <a:off x="7295143" y="1757881"/>
            <a:ext cx="426253" cy="495010"/>
            <a:chOff x="2714612" y="857232"/>
            <a:chExt cx="857257" cy="571504"/>
          </a:xfrm>
        </p:grpSpPr>
        <p:sp>
          <p:nvSpPr>
            <p:cNvPr id="13" name="Стрелка вправо 12"/>
            <p:cNvSpPr/>
            <p:nvPr/>
          </p:nvSpPr>
          <p:spPr>
            <a:xfrm>
              <a:off x="2714612" y="857232"/>
              <a:ext cx="857256" cy="571504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одзаголовок 2"/>
            <p:cNvSpPr txBox="1">
              <a:spLocks/>
            </p:cNvSpPr>
            <p:nvPr/>
          </p:nvSpPr>
          <p:spPr>
            <a:xfrm>
              <a:off x="2714619" y="960064"/>
              <a:ext cx="857250" cy="46867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ДА</a:t>
              </a:r>
              <a:endPara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5" name="Подзаголовок 2"/>
          <p:cNvSpPr txBox="1">
            <a:spLocks/>
          </p:cNvSpPr>
          <p:nvPr/>
        </p:nvSpPr>
        <p:spPr>
          <a:xfrm>
            <a:off x="6443407" y="2190758"/>
            <a:ext cx="2428892" cy="28575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lvl="0">
              <a:defRPr/>
            </a:pPr>
            <a:r>
              <a:rPr lang="ru-RU" sz="1200" b="1" dirty="0" smtClean="0"/>
              <a:t>НАЧИНАЙТЕ ПРОЦЕДУРУ ПРИЗНАНИЯ</a:t>
            </a:r>
            <a:r>
              <a:rPr lang="ru-RU" sz="1200" b="1" dirty="0" smtClean="0">
                <a:solidFill>
                  <a:srgbClr val="0000FF"/>
                </a:solidFill>
              </a:rPr>
              <a:t> </a:t>
            </a:r>
            <a:r>
              <a:rPr lang="en-GB" sz="1200" b="1" dirty="0" smtClean="0"/>
              <a:t>!</a:t>
            </a: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Штриховая стрелка вправо 20"/>
          <p:cNvSpPr/>
          <p:nvPr/>
        </p:nvSpPr>
        <p:spPr>
          <a:xfrm rot="10800000">
            <a:off x="5752286" y="2126597"/>
            <a:ext cx="571504" cy="428628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14282" y="2126597"/>
            <a:ext cx="550072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dirty="0" smtClean="0"/>
              <a:t>Государственная пошлина за проведение процедуры признания составляет 6500 рублей.</a:t>
            </a:r>
            <a:r>
              <a:rPr lang="en-US" sz="1200" dirty="0" smtClean="0"/>
              <a:t> </a:t>
            </a:r>
            <a:endParaRPr lang="ru-RU" sz="1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14282" y="2795348"/>
            <a:ext cx="378621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u="sng" dirty="0" smtClean="0"/>
              <a:t>Офис  «</a:t>
            </a:r>
            <a:r>
              <a:rPr lang="ru-RU" sz="1100" b="1" u="sng" dirty="0" err="1" smtClean="0"/>
              <a:t>Росаккредагенство</a:t>
            </a:r>
            <a:r>
              <a:rPr lang="ru-RU" sz="1100" b="1" u="sng" dirty="0" smtClean="0"/>
              <a:t>» расположен по следующему адресу</a:t>
            </a:r>
            <a:r>
              <a:rPr lang="en-US" sz="1100" b="1" dirty="0" smtClean="0"/>
              <a:t>:</a:t>
            </a:r>
            <a:endParaRPr lang="ru-RU" sz="1100" b="1" dirty="0" smtClean="0"/>
          </a:p>
          <a:p>
            <a:endParaRPr lang="ru-RU" sz="1100" dirty="0" smtClean="0"/>
          </a:p>
          <a:p>
            <a:pPr algn="just"/>
            <a:r>
              <a:rPr lang="ru-RU" sz="1100" dirty="0"/>
              <a:t>119049, Москва, Ленинский проспект, д. 2А (этаж 6А)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>ФГБУ </a:t>
            </a:r>
            <a:r>
              <a:rPr lang="ru-RU" sz="1100" dirty="0"/>
              <a:t>«</a:t>
            </a:r>
            <a:r>
              <a:rPr lang="ru-RU" sz="1100" dirty="0" err="1"/>
              <a:t>Росаккредагенство</a:t>
            </a:r>
            <a:r>
              <a:rPr lang="ru-RU" sz="1100" dirty="0"/>
              <a:t>».</a:t>
            </a:r>
            <a:endParaRPr lang="en-US" sz="1100" dirty="0"/>
          </a:p>
          <a:p>
            <a:pPr algn="just"/>
            <a:endParaRPr lang="en-US" sz="1100" b="1" dirty="0" smtClean="0"/>
          </a:p>
          <a:p>
            <a:r>
              <a:rPr lang="ru-RU" sz="1100" b="1" dirty="0" smtClean="0"/>
              <a:t>Телефоны: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>+7 (495) 317-17-10</a:t>
            </a:r>
          </a:p>
          <a:p>
            <a:pPr fontAlgn="t"/>
            <a:endParaRPr lang="ru-RU" sz="1100" b="1" dirty="0" smtClean="0"/>
          </a:p>
          <a:p>
            <a:pPr fontAlgn="t"/>
            <a:r>
              <a:rPr lang="ru-RU" sz="1100" b="1" dirty="0"/>
              <a:t>Прием документов и корреспонденции </a:t>
            </a:r>
            <a:r>
              <a:rPr lang="ru-RU" sz="1100" b="1" dirty="0" smtClean="0"/>
              <a:t>:</a:t>
            </a:r>
            <a:endParaRPr lang="ru-RU" sz="1100" dirty="0" smtClean="0"/>
          </a:p>
          <a:p>
            <a:pPr fontAlgn="t"/>
            <a:r>
              <a:rPr lang="ru-RU" sz="1100" dirty="0" smtClean="0"/>
              <a:t>     Понедельник - четверг:</a:t>
            </a:r>
          </a:p>
          <a:p>
            <a:pPr fontAlgn="t"/>
            <a:r>
              <a:rPr lang="ru-RU" sz="1100" dirty="0" smtClean="0"/>
              <a:t>   9:30-17:30 (перерыв: 13:00-14:00)</a:t>
            </a:r>
          </a:p>
          <a:p>
            <a:pPr fontAlgn="t"/>
            <a:r>
              <a:rPr lang="ru-RU" sz="1100" dirty="0" smtClean="0"/>
              <a:t>     Пятница:</a:t>
            </a:r>
          </a:p>
          <a:p>
            <a:pPr fontAlgn="t"/>
            <a:r>
              <a:rPr lang="ru-RU" sz="1100" dirty="0" smtClean="0"/>
              <a:t>   9:30-16:15 (перерыв: 13:00-14:00)</a:t>
            </a:r>
          </a:p>
          <a:p>
            <a:pPr fontAlgn="t"/>
            <a:endParaRPr lang="ru-RU" sz="1100" dirty="0" smtClean="0"/>
          </a:p>
          <a:p>
            <a:pPr algn="just" eaLnBrk="0" fontAlgn="base" hangingPunct="0"/>
            <a:r>
              <a:rPr lang="en-US" sz="1100" dirty="0">
                <a:solidFill>
                  <a:srgbClr val="000000"/>
                </a:solidFill>
              </a:rPr>
              <a:t>E-mail: </a:t>
            </a:r>
            <a:r>
              <a:rPr lang="en-US" sz="1100" b="1" dirty="0">
                <a:solidFill>
                  <a:srgbClr val="000000"/>
                </a:solidFill>
                <a:hlinkClick r:id="rId2"/>
              </a:rPr>
              <a:t>recognition@msk.nica.ru</a:t>
            </a:r>
            <a:endParaRPr lang="ru-RU" sz="1100" b="1" dirty="0"/>
          </a:p>
          <a:p>
            <a:pPr fontAlgn="t"/>
            <a:endParaRPr lang="ru-RU" sz="1100" dirty="0" smtClean="0"/>
          </a:p>
          <a:p>
            <a:pPr fontAlgn="t"/>
            <a:r>
              <a:rPr lang="en-GB" sz="1100" dirty="0" smtClean="0"/>
              <a:t>Official website: </a:t>
            </a:r>
            <a:r>
              <a:rPr lang="en-US" sz="1100" b="1" dirty="0">
                <a:hlinkClick r:id="rId3"/>
              </a:rPr>
              <a:t>https://nic.gov.ru</a:t>
            </a:r>
            <a:r>
              <a:rPr lang="en-US" sz="1100" b="1" dirty="0" smtClean="0">
                <a:hlinkClick r:id="rId3"/>
              </a:rPr>
              <a:t>/</a:t>
            </a:r>
            <a:endParaRPr lang="ru-RU" sz="1100" b="1" dirty="0" smtClean="0"/>
          </a:p>
          <a:p>
            <a:pPr algn="just"/>
            <a:endParaRPr lang="ru-RU" sz="1100" dirty="0" smtClean="0"/>
          </a:p>
          <a:p>
            <a:pPr algn="just"/>
            <a:endParaRPr lang="ru-RU" sz="11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357686" y="257174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 smtClean="0"/>
              <a:t>Маршрут от станции метро «Октябрьская" (Кольцевая линия)</a:t>
            </a:r>
            <a:endParaRPr lang="ru-RU" sz="1200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780" y="2924944"/>
            <a:ext cx="3597812" cy="35978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149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Процедура признания и экспертизы иностранного образования:  Что я должен делать?</vt:lpstr>
    </vt:vector>
  </TitlesOfParts>
  <Company>тгту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Nostrification: What you should do?</dc:title>
  <dc:creator>Лена</dc:creator>
  <cp:lastModifiedBy>User</cp:lastModifiedBy>
  <cp:revision>40</cp:revision>
  <cp:lastPrinted>2024-03-21T08:25:14Z</cp:lastPrinted>
  <dcterms:created xsi:type="dcterms:W3CDTF">2011-11-09T08:09:23Z</dcterms:created>
  <dcterms:modified xsi:type="dcterms:W3CDTF">2024-03-21T08:25:29Z</dcterms:modified>
</cp:coreProperties>
</file>